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kzidenz-Grotesk Bold" charset="1" panose="02000803050000020004"/>
      <p:regular r:id="rId17"/>
    </p:embeddedFont>
    <p:embeddedFont>
      <p:font typeface="Sugo Display Bold" charset="1" panose="02000506020000020004"/>
      <p:regular r:id="rId18"/>
    </p:embeddedFont>
    <p:embeddedFont>
      <p:font typeface="Akzidenz-Grotesk Medium" charset="1" panose="02000603030000020004"/>
      <p:regular r:id="rId19"/>
    </p:embeddedFont>
    <p:embeddedFont>
      <p:font typeface="Aileron Bold" charset="1" panose="00000800000000000000"/>
      <p:regular r:id="rId20"/>
    </p:embeddedFont>
    <p:embeddedFont>
      <p:font typeface="Akzidenz-Grotesk Heavy" charset="1" panose="02000503050000020004"/>
      <p:regular r:id="rId21"/>
    </p:embeddedFont>
    <p:embeddedFont>
      <p:font typeface="Aileron Heavy" charset="1" panose="00000A00000000000000"/>
      <p:regular r:id="rId22"/>
    </p:embeddedFont>
    <p:embeddedFont>
      <p:font typeface="Inter" charset="1" panose="020B0502030000000004"/>
      <p:regular r:id="rId23"/>
    </p:embeddedFont>
    <p:embeddedFont>
      <p:font typeface="Glacial Indifference"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330C">
                <a:alpha val="100000"/>
              </a:srgbClr>
            </a:gs>
            <a:gs pos="100000">
              <a:srgbClr val="01150B">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true" rot="0">
            <a:off x="-1422387" y="2591198"/>
            <a:ext cx="16883501" cy="7158436"/>
          </a:xfrm>
          <a:custGeom>
            <a:avLst/>
            <a:gdLst/>
            <a:ahLst/>
            <a:cxnLst/>
            <a:rect r="r" b="b" t="t" l="l"/>
            <a:pathLst>
              <a:path h="7158436" w="16883501">
                <a:moveTo>
                  <a:pt x="16883501" y="7158436"/>
                </a:moveTo>
                <a:lnTo>
                  <a:pt x="0" y="7158436"/>
                </a:lnTo>
                <a:lnTo>
                  <a:pt x="0" y="0"/>
                </a:lnTo>
                <a:lnTo>
                  <a:pt x="16883501" y="0"/>
                </a:lnTo>
                <a:lnTo>
                  <a:pt x="16883501" y="7158436"/>
                </a:lnTo>
                <a:close/>
              </a:path>
            </a:pathLst>
          </a:custGeom>
          <a:blipFill>
            <a:blip r:embed="rId2">
              <a:alphaModFix amt="3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22387" y="3876071"/>
            <a:ext cx="16883501" cy="7158436"/>
          </a:xfrm>
          <a:custGeom>
            <a:avLst/>
            <a:gdLst/>
            <a:ahLst/>
            <a:cxnLst/>
            <a:rect r="r" b="b" t="t" l="l"/>
            <a:pathLst>
              <a:path h="7158436" w="16883501">
                <a:moveTo>
                  <a:pt x="16883501" y="7158436"/>
                </a:moveTo>
                <a:lnTo>
                  <a:pt x="0" y="7158436"/>
                </a:lnTo>
                <a:lnTo>
                  <a:pt x="0" y="0"/>
                </a:lnTo>
                <a:lnTo>
                  <a:pt x="16883501" y="0"/>
                </a:lnTo>
                <a:lnTo>
                  <a:pt x="16883501" y="7158436"/>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490832" y="0"/>
            <a:ext cx="10942477" cy="5182395"/>
            <a:chOff x="0" y="0"/>
            <a:chExt cx="5797550" cy="2745740"/>
          </a:xfrm>
        </p:grpSpPr>
        <p:sp>
          <p:nvSpPr>
            <p:cNvPr name="Freeform 5" id="5"/>
            <p:cNvSpPr/>
            <p:nvPr/>
          </p:nvSpPr>
          <p:spPr>
            <a:xfrm flipH="false" flipV="false" rot="0">
              <a:off x="0" y="0"/>
              <a:ext cx="5797550" cy="2745740"/>
            </a:xfrm>
            <a:custGeom>
              <a:avLst/>
              <a:gdLst/>
              <a:ahLst/>
              <a:cxnLst/>
              <a:rect r="r" b="b" t="t" l="l"/>
              <a:pathLst>
                <a:path h="2745740" w="5797550">
                  <a:moveTo>
                    <a:pt x="5797550" y="342900"/>
                  </a:moveTo>
                  <a:cubicBezTo>
                    <a:pt x="5797550" y="532130"/>
                    <a:pt x="5643880" y="685800"/>
                    <a:pt x="5454650" y="685800"/>
                  </a:cubicBezTo>
                  <a:lnTo>
                    <a:pt x="3926840" y="685800"/>
                  </a:lnTo>
                  <a:cubicBezTo>
                    <a:pt x="3737610" y="685800"/>
                    <a:pt x="3583940" y="839470"/>
                    <a:pt x="3583940" y="1028700"/>
                  </a:cubicBezTo>
                  <a:cubicBezTo>
                    <a:pt x="3583940" y="1217930"/>
                    <a:pt x="3737610" y="1371600"/>
                    <a:pt x="3926840" y="1371600"/>
                  </a:cubicBezTo>
                  <a:lnTo>
                    <a:pt x="4892040" y="1371600"/>
                  </a:lnTo>
                  <a:cubicBezTo>
                    <a:pt x="5081270" y="1371600"/>
                    <a:pt x="5234940" y="1525270"/>
                    <a:pt x="5234940" y="1714500"/>
                  </a:cubicBezTo>
                  <a:cubicBezTo>
                    <a:pt x="5234940" y="1903730"/>
                    <a:pt x="5081270" y="2057400"/>
                    <a:pt x="4892040" y="2057400"/>
                  </a:cubicBezTo>
                  <a:lnTo>
                    <a:pt x="4423410" y="2057400"/>
                  </a:lnTo>
                  <a:cubicBezTo>
                    <a:pt x="4612640" y="2057400"/>
                    <a:pt x="4766310" y="2211070"/>
                    <a:pt x="4766310" y="2400300"/>
                  </a:cubicBezTo>
                  <a:cubicBezTo>
                    <a:pt x="4766310" y="2589530"/>
                    <a:pt x="4612640" y="2743200"/>
                    <a:pt x="4423410" y="2743200"/>
                  </a:cubicBezTo>
                  <a:lnTo>
                    <a:pt x="342900" y="2743200"/>
                  </a:lnTo>
                  <a:cubicBezTo>
                    <a:pt x="153670" y="2743200"/>
                    <a:pt x="0" y="2589530"/>
                    <a:pt x="0" y="2400300"/>
                  </a:cubicBezTo>
                  <a:cubicBezTo>
                    <a:pt x="0" y="2211070"/>
                    <a:pt x="153670" y="2057400"/>
                    <a:pt x="342900" y="2057400"/>
                  </a:cubicBezTo>
                  <a:lnTo>
                    <a:pt x="811530" y="2057400"/>
                  </a:lnTo>
                  <a:cubicBezTo>
                    <a:pt x="807720" y="2057400"/>
                    <a:pt x="803910" y="2057400"/>
                    <a:pt x="801370" y="2057400"/>
                  </a:cubicBezTo>
                  <a:cubicBezTo>
                    <a:pt x="985520" y="2052320"/>
                    <a:pt x="1134110" y="1899920"/>
                    <a:pt x="1134110" y="1714500"/>
                  </a:cubicBezTo>
                  <a:cubicBezTo>
                    <a:pt x="1134110" y="1527810"/>
                    <a:pt x="985520" y="1376680"/>
                    <a:pt x="801370" y="1371600"/>
                  </a:cubicBezTo>
                  <a:cubicBezTo>
                    <a:pt x="805180" y="1371600"/>
                    <a:pt x="808990" y="1371600"/>
                    <a:pt x="811530" y="1371600"/>
                  </a:cubicBezTo>
                  <a:lnTo>
                    <a:pt x="342900" y="1371600"/>
                  </a:lnTo>
                  <a:cubicBezTo>
                    <a:pt x="153670" y="1371600"/>
                    <a:pt x="0" y="1217930"/>
                    <a:pt x="0" y="1028700"/>
                  </a:cubicBezTo>
                  <a:cubicBezTo>
                    <a:pt x="0" y="839470"/>
                    <a:pt x="153670" y="685800"/>
                    <a:pt x="342900" y="685800"/>
                  </a:cubicBezTo>
                  <a:lnTo>
                    <a:pt x="1374140" y="685800"/>
                  </a:lnTo>
                  <a:cubicBezTo>
                    <a:pt x="1184910" y="685800"/>
                    <a:pt x="1031240" y="532130"/>
                    <a:pt x="1031240" y="342900"/>
                  </a:cubicBezTo>
                  <a:cubicBezTo>
                    <a:pt x="1031240" y="153670"/>
                    <a:pt x="1184910" y="0"/>
                    <a:pt x="1374140" y="0"/>
                  </a:cubicBezTo>
                  <a:lnTo>
                    <a:pt x="5454650" y="0"/>
                  </a:lnTo>
                  <a:cubicBezTo>
                    <a:pt x="5643880" y="0"/>
                    <a:pt x="5797550" y="153670"/>
                    <a:pt x="5797550" y="342900"/>
                  </a:cubicBezTo>
                  <a:close/>
                  <a:moveTo>
                    <a:pt x="5250180" y="2059940"/>
                  </a:moveTo>
                  <a:cubicBezTo>
                    <a:pt x="5060950" y="2059940"/>
                    <a:pt x="4907280" y="2213610"/>
                    <a:pt x="4907280" y="2402840"/>
                  </a:cubicBezTo>
                  <a:cubicBezTo>
                    <a:pt x="4907280" y="2592070"/>
                    <a:pt x="5060950" y="2745740"/>
                    <a:pt x="5250180" y="2745740"/>
                  </a:cubicBezTo>
                  <a:cubicBezTo>
                    <a:pt x="5439410" y="2745740"/>
                    <a:pt x="5593080" y="2592070"/>
                    <a:pt x="5593080" y="2402840"/>
                  </a:cubicBezTo>
                  <a:cubicBezTo>
                    <a:pt x="5593080" y="2213610"/>
                    <a:pt x="5439410" y="2059940"/>
                    <a:pt x="5250180" y="2059940"/>
                  </a:cubicBezTo>
                  <a:close/>
                </a:path>
              </a:pathLst>
            </a:custGeom>
            <a:blipFill>
              <a:blip r:embed="rId6"/>
              <a:stretch>
                <a:fillRect l="0" t="-9253" r="0" b="-9253"/>
              </a:stretch>
            </a:blipFill>
          </p:spPr>
        </p:sp>
      </p:grpSp>
      <p:sp>
        <p:nvSpPr>
          <p:cNvPr name="Freeform 6" id="6"/>
          <p:cNvSpPr/>
          <p:nvPr/>
        </p:nvSpPr>
        <p:spPr>
          <a:xfrm flipH="false" flipV="false" rot="0">
            <a:off x="4941741" y="1819018"/>
            <a:ext cx="257470" cy="257470"/>
          </a:xfrm>
          <a:custGeom>
            <a:avLst/>
            <a:gdLst/>
            <a:ahLst/>
            <a:cxnLst/>
            <a:rect r="r" b="b" t="t" l="l"/>
            <a:pathLst>
              <a:path h="257470" w="257470">
                <a:moveTo>
                  <a:pt x="0" y="0"/>
                </a:moveTo>
                <a:lnTo>
                  <a:pt x="257470" y="0"/>
                </a:lnTo>
                <a:lnTo>
                  <a:pt x="257470" y="257470"/>
                </a:lnTo>
                <a:lnTo>
                  <a:pt x="0" y="2574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945811" y="4683233"/>
            <a:ext cx="1313489" cy="1306324"/>
          </a:xfrm>
          <a:custGeom>
            <a:avLst/>
            <a:gdLst/>
            <a:ahLst/>
            <a:cxnLst/>
            <a:rect r="r" b="b" t="t" l="l"/>
            <a:pathLst>
              <a:path h="1306324" w="1313489">
                <a:moveTo>
                  <a:pt x="0" y="0"/>
                </a:moveTo>
                <a:lnTo>
                  <a:pt x="1313489" y="0"/>
                </a:lnTo>
                <a:lnTo>
                  <a:pt x="1313489" y="1306324"/>
                </a:lnTo>
                <a:lnTo>
                  <a:pt x="0" y="13063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28700" y="7848653"/>
            <a:ext cx="11550588" cy="2779395"/>
          </a:xfrm>
          <a:prstGeom prst="rect">
            <a:avLst/>
          </a:prstGeom>
        </p:spPr>
        <p:txBody>
          <a:bodyPr anchor="t" rtlCol="false" tIns="0" lIns="0" bIns="0" rIns="0">
            <a:spAutoFit/>
          </a:bodyPr>
          <a:lstStyle/>
          <a:p>
            <a:pPr algn="l">
              <a:lnSpc>
                <a:spcPts val="5490"/>
              </a:lnSpc>
            </a:pPr>
            <a:r>
              <a:rPr lang="en-US" sz="4500" b="true">
                <a:solidFill>
                  <a:srgbClr val="152510"/>
                </a:solidFill>
                <a:latin typeface="Akzidenz-Grotesk Bold"/>
                <a:ea typeface="Akzidenz-Grotesk Bold"/>
                <a:cs typeface="Akzidenz-Grotesk Bold"/>
                <a:sym typeface="Akzidenz-Grotesk Bold"/>
              </a:rPr>
              <a:t>The role of agricultural practices in addressing climate change</a:t>
            </a:r>
          </a:p>
          <a:p>
            <a:pPr algn="l">
              <a:lnSpc>
                <a:spcPts val="5490"/>
              </a:lnSpc>
            </a:pPr>
          </a:p>
          <a:p>
            <a:pPr algn="l">
              <a:lnSpc>
                <a:spcPts val="5490"/>
              </a:lnSpc>
            </a:pPr>
          </a:p>
        </p:txBody>
      </p:sp>
      <p:sp>
        <p:nvSpPr>
          <p:cNvPr name="Freeform 9" id="9"/>
          <p:cNvSpPr/>
          <p:nvPr/>
        </p:nvSpPr>
        <p:spPr>
          <a:xfrm flipH="false" flipV="false" rot="0">
            <a:off x="7955108" y="3120988"/>
            <a:ext cx="1740551" cy="259500"/>
          </a:xfrm>
          <a:custGeom>
            <a:avLst/>
            <a:gdLst/>
            <a:ahLst/>
            <a:cxnLst/>
            <a:rect r="r" b="b" t="t" l="l"/>
            <a:pathLst>
              <a:path h="259500" w="1740551">
                <a:moveTo>
                  <a:pt x="0" y="0"/>
                </a:moveTo>
                <a:lnTo>
                  <a:pt x="1740551" y="0"/>
                </a:lnTo>
                <a:lnTo>
                  <a:pt x="1740551" y="259501"/>
                </a:lnTo>
                <a:lnTo>
                  <a:pt x="0" y="2595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0" id="10"/>
          <p:cNvSpPr/>
          <p:nvPr/>
        </p:nvSpPr>
        <p:spPr>
          <a:xfrm flipV="true">
            <a:off x="8825383" y="1947753"/>
            <a:ext cx="6317114" cy="0"/>
          </a:xfrm>
          <a:prstGeom prst="line">
            <a:avLst/>
          </a:prstGeom>
          <a:ln cap="flat" w="38100">
            <a:solidFill>
              <a:srgbClr val="B7BCAF"/>
            </a:solidFill>
            <a:prstDash val="solid"/>
            <a:headEnd type="none" len="sm" w="sm"/>
            <a:tailEnd type="none" len="sm" w="sm"/>
          </a:ln>
        </p:spPr>
      </p:sp>
      <p:grpSp>
        <p:nvGrpSpPr>
          <p:cNvPr name="Group 11" id="11"/>
          <p:cNvGrpSpPr/>
          <p:nvPr/>
        </p:nvGrpSpPr>
        <p:grpSpPr>
          <a:xfrm rot="0">
            <a:off x="12996624" y="6170416"/>
            <a:ext cx="4262676" cy="4116584"/>
            <a:chOff x="0" y="0"/>
            <a:chExt cx="660400" cy="637767"/>
          </a:xfrm>
        </p:grpSpPr>
        <p:sp>
          <p:nvSpPr>
            <p:cNvPr name="Freeform 12" id="12"/>
            <p:cNvSpPr/>
            <p:nvPr/>
          </p:nvSpPr>
          <p:spPr>
            <a:xfrm flipH="false" flipV="false" rot="0">
              <a:off x="0" y="0"/>
              <a:ext cx="660400" cy="637767"/>
            </a:xfrm>
            <a:custGeom>
              <a:avLst/>
              <a:gdLst/>
              <a:ahLst/>
              <a:cxnLst/>
              <a:rect r="r" b="b" t="t" l="l"/>
              <a:pathLst>
                <a:path h="63776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614"/>
                  </a:cubicBezTo>
                  <a:lnTo>
                    <a:pt x="660400" y="637767"/>
                  </a:lnTo>
                  <a:lnTo>
                    <a:pt x="0" y="637767"/>
                  </a:lnTo>
                  <a:lnTo>
                    <a:pt x="0" y="324846"/>
                  </a:lnTo>
                  <a:cubicBezTo>
                    <a:pt x="1782" y="185660"/>
                    <a:pt x="93019" y="64045"/>
                    <a:pt x="220252" y="19070"/>
                  </a:cubicBezTo>
                  <a:close/>
                </a:path>
              </a:pathLst>
            </a:custGeom>
            <a:blipFill>
              <a:blip r:embed="rId13"/>
              <a:stretch>
                <a:fillRect l="-91587" t="-33830" r="-27469" b="0"/>
              </a:stretch>
            </a:blipFill>
          </p:spPr>
        </p:sp>
      </p:grpSp>
      <p:sp>
        <p:nvSpPr>
          <p:cNvPr name="TextBox 13" id="13"/>
          <p:cNvSpPr txBox="true"/>
          <p:nvPr/>
        </p:nvSpPr>
        <p:spPr>
          <a:xfrm rot="0">
            <a:off x="1028700" y="5870850"/>
            <a:ext cx="13030190" cy="2089072"/>
          </a:xfrm>
          <a:prstGeom prst="rect">
            <a:avLst/>
          </a:prstGeom>
        </p:spPr>
        <p:txBody>
          <a:bodyPr anchor="t" rtlCol="false" tIns="0" lIns="0" bIns="0" rIns="0">
            <a:spAutoFit/>
          </a:bodyPr>
          <a:lstStyle/>
          <a:p>
            <a:pPr algn="l">
              <a:lnSpc>
                <a:spcPts val="7775"/>
              </a:lnSpc>
            </a:pPr>
            <a:r>
              <a:rPr lang="en-US" sz="8937" b="true">
                <a:solidFill>
                  <a:srgbClr val="284616"/>
                </a:solidFill>
                <a:latin typeface="Sugo Display Bold"/>
                <a:ea typeface="Sugo Display Bold"/>
                <a:cs typeface="Sugo Display Bold"/>
                <a:sym typeface="Sugo Display Bold"/>
              </a:rPr>
              <a:t>CO2 EMISSIONS &amp; CLIMATE CHANGE</a:t>
            </a:r>
          </a:p>
        </p:txBody>
      </p:sp>
      <p:sp>
        <p:nvSpPr>
          <p:cNvPr name="TextBox 14" id="14"/>
          <p:cNvSpPr txBox="true"/>
          <p:nvPr/>
        </p:nvSpPr>
        <p:spPr>
          <a:xfrm rot="0">
            <a:off x="5199211" y="1792618"/>
            <a:ext cx="2956667" cy="310270"/>
          </a:xfrm>
          <a:prstGeom prst="rect">
            <a:avLst/>
          </a:prstGeom>
        </p:spPr>
        <p:txBody>
          <a:bodyPr anchor="t" rtlCol="false" tIns="0" lIns="0" bIns="0" rIns="0">
            <a:spAutoFit/>
          </a:bodyPr>
          <a:lstStyle/>
          <a:p>
            <a:pPr algn="r">
              <a:lnSpc>
                <a:spcPts val="2440"/>
              </a:lnSpc>
            </a:pPr>
            <a:r>
              <a:rPr lang="en-US" sz="2000" b="true">
                <a:solidFill>
                  <a:srgbClr val="062409"/>
                </a:solidFill>
                <a:latin typeface="Akzidenz-Grotesk Medium"/>
                <a:ea typeface="Akzidenz-Grotesk Medium"/>
                <a:cs typeface="Akzidenz-Grotesk Medium"/>
                <a:sym typeface="Akzidenz-Grotesk Medium"/>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832">
                <a:alpha val="100000"/>
              </a:srgbClr>
            </a:gs>
            <a:gs pos="100000">
              <a:srgbClr val="14320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298511"/>
            <a:chOff x="0" y="0"/>
            <a:chExt cx="4816593" cy="868744"/>
          </a:xfrm>
        </p:grpSpPr>
        <p:sp>
          <p:nvSpPr>
            <p:cNvPr name="Freeform 3" id="3"/>
            <p:cNvSpPr/>
            <p:nvPr/>
          </p:nvSpPr>
          <p:spPr>
            <a:xfrm flipH="false" flipV="false" rot="0">
              <a:off x="0" y="0"/>
              <a:ext cx="4816592" cy="868744"/>
            </a:xfrm>
            <a:custGeom>
              <a:avLst/>
              <a:gdLst/>
              <a:ahLst/>
              <a:cxnLst/>
              <a:rect r="r" b="b" t="t" l="l"/>
              <a:pathLst>
                <a:path h="868744" w="4816592">
                  <a:moveTo>
                    <a:pt x="0" y="0"/>
                  </a:moveTo>
                  <a:lnTo>
                    <a:pt x="4816592" y="0"/>
                  </a:lnTo>
                  <a:lnTo>
                    <a:pt x="4816592" y="868744"/>
                  </a:lnTo>
                  <a:lnTo>
                    <a:pt x="0" y="868744"/>
                  </a:lnTo>
                  <a:close/>
                </a:path>
              </a:pathLst>
            </a:custGeom>
            <a:solidFill>
              <a:srgbClr val="1D350F"/>
            </a:solidFill>
          </p:spPr>
        </p:sp>
        <p:sp>
          <p:nvSpPr>
            <p:cNvPr name="TextBox 4" id="4"/>
            <p:cNvSpPr txBox="true"/>
            <p:nvPr/>
          </p:nvSpPr>
          <p:spPr>
            <a:xfrm>
              <a:off x="0" y="-57150"/>
              <a:ext cx="4816593" cy="925894"/>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0" y="1028700"/>
            <a:ext cx="7309324" cy="8771021"/>
            <a:chOff x="0" y="0"/>
            <a:chExt cx="11062970" cy="13275310"/>
          </a:xfrm>
        </p:grpSpPr>
        <p:sp>
          <p:nvSpPr>
            <p:cNvPr name="Freeform 6" id="6"/>
            <p:cNvSpPr/>
            <p:nvPr/>
          </p:nvSpPr>
          <p:spPr>
            <a:xfrm flipH="false" flipV="false" rot="0">
              <a:off x="0" y="0"/>
              <a:ext cx="11062970" cy="13275311"/>
            </a:xfrm>
            <a:custGeom>
              <a:avLst/>
              <a:gdLst/>
              <a:ahLst/>
              <a:cxnLst/>
              <a:rect r="r" b="b" t="t" l="l"/>
              <a:pathLst>
                <a:path h="13275311" w="11062970">
                  <a:moveTo>
                    <a:pt x="4413250" y="0"/>
                  </a:moveTo>
                  <a:lnTo>
                    <a:pt x="0" y="0"/>
                  </a:lnTo>
                  <a:lnTo>
                    <a:pt x="0" y="13275311"/>
                  </a:lnTo>
                  <a:lnTo>
                    <a:pt x="11062970" y="13275311"/>
                  </a:lnTo>
                  <a:lnTo>
                    <a:pt x="11062970" y="6649720"/>
                  </a:lnTo>
                  <a:cubicBezTo>
                    <a:pt x="11062970" y="2976880"/>
                    <a:pt x="8086090" y="0"/>
                    <a:pt x="4413250" y="0"/>
                  </a:cubicBezTo>
                  <a:close/>
                </a:path>
              </a:pathLst>
            </a:custGeom>
            <a:solidFill>
              <a:srgbClr val="000000">
                <a:alpha val="31765"/>
              </a:srgbClr>
            </a:solidFill>
            <a:ln cap="sq" w="12700">
              <a:solidFill>
                <a:srgbClr val="000000"/>
              </a:solidFill>
              <a:prstDash val="solid"/>
              <a:miter/>
            </a:ln>
          </p:spPr>
        </p:sp>
      </p:grpSp>
      <p:grpSp>
        <p:nvGrpSpPr>
          <p:cNvPr name="Group 7" id="7"/>
          <p:cNvGrpSpPr/>
          <p:nvPr/>
        </p:nvGrpSpPr>
        <p:grpSpPr>
          <a:xfrm rot="0">
            <a:off x="0" y="1515979"/>
            <a:ext cx="7309324" cy="8771021"/>
            <a:chOff x="0" y="0"/>
            <a:chExt cx="11062970" cy="13275310"/>
          </a:xfrm>
        </p:grpSpPr>
        <p:sp>
          <p:nvSpPr>
            <p:cNvPr name="Freeform 8" id="8"/>
            <p:cNvSpPr/>
            <p:nvPr/>
          </p:nvSpPr>
          <p:spPr>
            <a:xfrm flipH="false" flipV="false" rot="0">
              <a:off x="0" y="0"/>
              <a:ext cx="11062970" cy="13275311"/>
            </a:xfrm>
            <a:custGeom>
              <a:avLst/>
              <a:gdLst/>
              <a:ahLst/>
              <a:cxnLst/>
              <a:rect r="r" b="b" t="t" l="l"/>
              <a:pathLst>
                <a:path h="13275311" w="11062970">
                  <a:moveTo>
                    <a:pt x="4413250" y="0"/>
                  </a:moveTo>
                  <a:lnTo>
                    <a:pt x="0" y="0"/>
                  </a:lnTo>
                  <a:lnTo>
                    <a:pt x="0" y="13275311"/>
                  </a:lnTo>
                  <a:lnTo>
                    <a:pt x="11062970" y="13275311"/>
                  </a:lnTo>
                  <a:lnTo>
                    <a:pt x="11062970" y="6649720"/>
                  </a:lnTo>
                  <a:cubicBezTo>
                    <a:pt x="11062970" y="2976880"/>
                    <a:pt x="8086090" y="0"/>
                    <a:pt x="4413250" y="0"/>
                  </a:cubicBezTo>
                  <a:close/>
                </a:path>
              </a:pathLst>
            </a:custGeom>
            <a:blipFill>
              <a:blip r:embed="rId2"/>
              <a:stretch>
                <a:fillRect l="-40054" t="0" r="-40054" b="0"/>
              </a:stretch>
            </a:blipFill>
          </p:spPr>
        </p:sp>
      </p:grpSp>
      <p:sp>
        <p:nvSpPr>
          <p:cNvPr name="TextBox 9" id="9"/>
          <p:cNvSpPr txBox="true"/>
          <p:nvPr/>
        </p:nvSpPr>
        <p:spPr>
          <a:xfrm rot="0">
            <a:off x="5489799" y="650340"/>
            <a:ext cx="5476856" cy="998916"/>
          </a:xfrm>
          <a:prstGeom prst="rect">
            <a:avLst/>
          </a:prstGeom>
        </p:spPr>
        <p:txBody>
          <a:bodyPr anchor="t" rtlCol="false" tIns="0" lIns="0" bIns="0" rIns="0">
            <a:spAutoFit/>
          </a:bodyPr>
          <a:lstStyle/>
          <a:p>
            <a:pPr algn="r" marL="0" indent="0" lvl="0">
              <a:lnSpc>
                <a:spcPts val="7853"/>
              </a:lnSpc>
              <a:spcBef>
                <a:spcPct val="0"/>
              </a:spcBef>
            </a:pPr>
            <a:r>
              <a:rPr lang="en-US" b="true" sz="6599" strike="noStrike" u="none">
                <a:solidFill>
                  <a:srgbClr val="FFFFFF"/>
                </a:solidFill>
                <a:latin typeface="Akzidenz-Grotesk Heavy"/>
                <a:ea typeface="Akzidenz-Grotesk Heavy"/>
                <a:cs typeface="Akzidenz-Grotesk Heavy"/>
                <a:sym typeface="Akzidenz-Grotesk Heavy"/>
              </a:rPr>
              <a:t>Conclusion</a:t>
            </a:r>
          </a:p>
        </p:txBody>
      </p:sp>
      <p:sp>
        <p:nvSpPr>
          <p:cNvPr name="Freeform 10" id="10"/>
          <p:cNvSpPr/>
          <p:nvPr/>
        </p:nvSpPr>
        <p:spPr>
          <a:xfrm flipH="false" flipV="false" rot="0">
            <a:off x="11706446" y="1841729"/>
            <a:ext cx="3089570" cy="986490"/>
          </a:xfrm>
          <a:custGeom>
            <a:avLst/>
            <a:gdLst/>
            <a:ahLst/>
            <a:cxnLst/>
            <a:rect r="r" b="b" t="t" l="l"/>
            <a:pathLst>
              <a:path h="986490" w="3089570">
                <a:moveTo>
                  <a:pt x="0" y="0"/>
                </a:moveTo>
                <a:lnTo>
                  <a:pt x="3089570" y="0"/>
                </a:lnTo>
                <a:lnTo>
                  <a:pt x="3089570" y="986490"/>
                </a:lnTo>
                <a:lnTo>
                  <a:pt x="0" y="986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624324" y="1028700"/>
            <a:ext cx="1634976" cy="1626058"/>
          </a:xfrm>
          <a:custGeom>
            <a:avLst/>
            <a:gdLst/>
            <a:ahLst/>
            <a:cxnLst/>
            <a:rect r="r" b="b" t="t" l="l"/>
            <a:pathLst>
              <a:path h="1626058" w="1634976">
                <a:moveTo>
                  <a:pt x="0" y="0"/>
                </a:moveTo>
                <a:lnTo>
                  <a:pt x="1634976" y="0"/>
                </a:lnTo>
                <a:lnTo>
                  <a:pt x="1634976" y="1626058"/>
                </a:lnTo>
                <a:lnTo>
                  <a:pt x="0" y="16260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467933" y="4890771"/>
            <a:ext cx="10820067" cy="3656328"/>
          </a:xfrm>
          <a:prstGeom prst="rect">
            <a:avLst/>
          </a:prstGeom>
        </p:spPr>
        <p:txBody>
          <a:bodyPr anchor="t" rtlCol="false" tIns="0" lIns="0" bIns="0" rIns="0">
            <a:spAutoFit/>
          </a:bodyPr>
          <a:lstStyle/>
          <a:p>
            <a:pPr algn="ctr" marL="561353" indent="-280677" lvl="1">
              <a:lnSpc>
                <a:spcPts val="3640"/>
              </a:lnSpc>
              <a:buFont typeface="Arial"/>
              <a:buChar char="•"/>
            </a:pPr>
            <a:r>
              <a:rPr lang="en-US" b="true" sz="2600">
                <a:solidFill>
                  <a:srgbClr val="FFFFFF"/>
                </a:solidFill>
                <a:latin typeface="Aileron Heavy"/>
                <a:ea typeface="Aileron Heavy"/>
                <a:cs typeface="Aileron Heavy"/>
                <a:sym typeface="Aileron Heavy"/>
              </a:rPr>
              <a:t>The model serves as a valuable tool for guiding policy decisions, providing insights into the most impactful areas of agricultural emissions, and helping to shape future environmental strategies.</a:t>
            </a:r>
          </a:p>
          <a:p>
            <a:pPr algn="ctr" marL="561353" indent="-280677" lvl="1">
              <a:lnSpc>
                <a:spcPts val="3640"/>
              </a:lnSpc>
              <a:buFont typeface="Arial"/>
              <a:buChar char="•"/>
            </a:pPr>
            <a:r>
              <a:rPr lang="en-US" b="true" sz="2600">
                <a:solidFill>
                  <a:srgbClr val="FFFFFF"/>
                </a:solidFill>
                <a:latin typeface="Aileron Heavy"/>
                <a:ea typeface="Aileron Heavy"/>
                <a:cs typeface="Aileron Heavy"/>
                <a:sym typeface="Aileron Heavy"/>
              </a:rPr>
              <a:t>Technological solutions such as better manure treatment technologies, more sustainable agricultural practices, and transitioning to cleaner transport options should be explored and incentivized.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330C">
                <a:alpha val="100000"/>
              </a:srgbClr>
            </a:gs>
            <a:gs pos="100000">
              <a:srgbClr val="01150B">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005791" y="2902526"/>
            <a:ext cx="14276419" cy="4758953"/>
            <a:chOff x="0" y="0"/>
            <a:chExt cx="1219162" cy="406400"/>
          </a:xfrm>
        </p:grpSpPr>
        <p:sp>
          <p:nvSpPr>
            <p:cNvPr name="Freeform 3" id="3"/>
            <p:cNvSpPr/>
            <p:nvPr/>
          </p:nvSpPr>
          <p:spPr>
            <a:xfrm flipH="false" flipV="false" rot="0">
              <a:off x="0" y="0"/>
              <a:ext cx="1219162" cy="406400"/>
            </a:xfrm>
            <a:custGeom>
              <a:avLst/>
              <a:gdLst/>
              <a:ahLst/>
              <a:cxnLst/>
              <a:rect r="r" b="b" t="t" l="l"/>
              <a:pathLst>
                <a:path h="406400" w="1219162">
                  <a:moveTo>
                    <a:pt x="1015962" y="0"/>
                  </a:moveTo>
                  <a:cubicBezTo>
                    <a:pt x="1128187" y="0"/>
                    <a:pt x="1219162" y="90976"/>
                    <a:pt x="1219162" y="203200"/>
                  </a:cubicBezTo>
                  <a:cubicBezTo>
                    <a:pt x="1219162" y="315424"/>
                    <a:pt x="1128187" y="406400"/>
                    <a:pt x="101596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4" id="4"/>
            <p:cNvSpPr txBox="true"/>
            <p:nvPr/>
          </p:nvSpPr>
          <p:spPr>
            <a:xfrm>
              <a:off x="0" y="-57150"/>
              <a:ext cx="1219162" cy="46355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2997024" y="4156964"/>
            <a:ext cx="12293952" cy="2708051"/>
          </a:xfrm>
          <a:prstGeom prst="rect">
            <a:avLst/>
          </a:prstGeom>
        </p:spPr>
        <p:txBody>
          <a:bodyPr anchor="t" rtlCol="false" tIns="0" lIns="0" bIns="0" rIns="0">
            <a:spAutoFit/>
          </a:bodyPr>
          <a:lstStyle/>
          <a:p>
            <a:pPr algn="ctr">
              <a:lnSpc>
                <a:spcPts val="19045"/>
              </a:lnSpc>
            </a:pPr>
            <a:r>
              <a:rPr lang="en-US" b="true" sz="21891">
                <a:solidFill>
                  <a:srgbClr val="375D20"/>
                </a:solidFill>
                <a:latin typeface="Sugo Display Bold"/>
                <a:ea typeface="Sugo Display Bold"/>
                <a:cs typeface="Sugo Display Bold"/>
                <a:sym typeface="Sugo Display Bold"/>
              </a:rPr>
              <a:t>THANK YOU!</a:t>
            </a:r>
          </a:p>
        </p:txBody>
      </p:sp>
      <p:grpSp>
        <p:nvGrpSpPr>
          <p:cNvPr name="Group 6" id="6"/>
          <p:cNvGrpSpPr/>
          <p:nvPr/>
        </p:nvGrpSpPr>
        <p:grpSpPr>
          <a:xfrm rot="0">
            <a:off x="-4961509" y="7860116"/>
            <a:ext cx="18288000" cy="2109176"/>
            <a:chOff x="0" y="0"/>
            <a:chExt cx="4816593" cy="555503"/>
          </a:xfrm>
        </p:grpSpPr>
        <p:sp>
          <p:nvSpPr>
            <p:cNvPr name="Freeform 7" id="7"/>
            <p:cNvSpPr/>
            <p:nvPr/>
          </p:nvSpPr>
          <p:spPr>
            <a:xfrm flipH="false" flipV="false" rot="0">
              <a:off x="0" y="0"/>
              <a:ext cx="4816592" cy="555503"/>
            </a:xfrm>
            <a:custGeom>
              <a:avLst/>
              <a:gdLst/>
              <a:ahLst/>
              <a:cxnLst/>
              <a:rect r="r" b="b" t="t" l="l"/>
              <a:pathLst>
                <a:path h="555503" w="4816592">
                  <a:moveTo>
                    <a:pt x="0" y="0"/>
                  </a:moveTo>
                  <a:lnTo>
                    <a:pt x="4816592" y="0"/>
                  </a:lnTo>
                  <a:lnTo>
                    <a:pt x="4816592" y="555503"/>
                  </a:lnTo>
                  <a:lnTo>
                    <a:pt x="0" y="555503"/>
                  </a:lnTo>
                  <a:close/>
                </a:path>
              </a:pathLst>
            </a:custGeom>
            <a:solidFill>
              <a:srgbClr val="162A0F"/>
            </a:solidFill>
          </p:spPr>
        </p:sp>
        <p:sp>
          <p:nvSpPr>
            <p:cNvPr name="TextBox 8" id="8"/>
            <p:cNvSpPr txBox="true"/>
            <p:nvPr/>
          </p:nvSpPr>
          <p:spPr>
            <a:xfrm>
              <a:off x="0" y="-57150"/>
              <a:ext cx="4816593" cy="612653"/>
            </a:xfrm>
            <a:prstGeom prst="rect">
              <a:avLst/>
            </a:prstGeom>
          </p:spPr>
          <p:txBody>
            <a:bodyPr anchor="ctr" rtlCol="false" tIns="50800" lIns="50800" bIns="50800" rIns="50800"/>
            <a:lstStyle/>
            <a:p>
              <a:pPr algn="ctr">
                <a:lnSpc>
                  <a:spcPts val="3640"/>
                </a:lnSpc>
              </a:pPr>
            </a:p>
          </p:txBody>
        </p:sp>
      </p:grpSp>
      <p:grpSp>
        <p:nvGrpSpPr>
          <p:cNvPr name="Group 9" id="9"/>
          <p:cNvGrpSpPr/>
          <p:nvPr/>
        </p:nvGrpSpPr>
        <p:grpSpPr>
          <a:xfrm rot="0">
            <a:off x="7267565" y="8571107"/>
            <a:ext cx="3752869" cy="687193"/>
            <a:chOff x="0" y="0"/>
            <a:chExt cx="988410" cy="180989"/>
          </a:xfrm>
        </p:grpSpPr>
        <p:sp>
          <p:nvSpPr>
            <p:cNvPr name="Freeform 10" id="10"/>
            <p:cNvSpPr/>
            <p:nvPr/>
          </p:nvSpPr>
          <p:spPr>
            <a:xfrm flipH="false" flipV="false" rot="0">
              <a:off x="0" y="0"/>
              <a:ext cx="988410" cy="180989"/>
            </a:xfrm>
            <a:custGeom>
              <a:avLst/>
              <a:gdLst/>
              <a:ahLst/>
              <a:cxnLst/>
              <a:rect r="r" b="b" t="t" l="l"/>
              <a:pathLst>
                <a:path h="180989" w="988410">
                  <a:moveTo>
                    <a:pt x="90494" y="0"/>
                  </a:moveTo>
                  <a:lnTo>
                    <a:pt x="897916" y="0"/>
                  </a:lnTo>
                  <a:cubicBezTo>
                    <a:pt x="947894" y="0"/>
                    <a:pt x="988410" y="40516"/>
                    <a:pt x="988410" y="90494"/>
                  </a:cubicBezTo>
                  <a:lnTo>
                    <a:pt x="988410" y="90494"/>
                  </a:lnTo>
                  <a:cubicBezTo>
                    <a:pt x="988410" y="114495"/>
                    <a:pt x="978876" y="137513"/>
                    <a:pt x="961905" y="154484"/>
                  </a:cubicBezTo>
                  <a:cubicBezTo>
                    <a:pt x="944934" y="171455"/>
                    <a:pt x="921916" y="180989"/>
                    <a:pt x="897916" y="180989"/>
                  </a:cubicBezTo>
                  <a:lnTo>
                    <a:pt x="90494" y="180989"/>
                  </a:lnTo>
                  <a:cubicBezTo>
                    <a:pt x="66494" y="180989"/>
                    <a:pt x="43476" y="171455"/>
                    <a:pt x="26505" y="154484"/>
                  </a:cubicBezTo>
                  <a:cubicBezTo>
                    <a:pt x="9534" y="137513"/>
                    <a:pt x="0" y="114495"/>
                    <a:pt x="0" y="90494"/>
                  </a:cubicBezTo>
                  <a:lnTo>
                    <a:pt x="0" y="90494"/>
                  </a:lnTo>
                  <a:cubicBezTo>
                    <a:pt x="0" y="66494"/>
                    <a:pt x="9534" y="43476"/>
                    <a:pt x="26505" y="26505"/>
                  </a:cubicBezTo>
                  <a:cubicBezTo>
                    <a:pt x="43476" y="9534"/>
                    <a:pt x="66494" y="0"/>
                    <a:pt x="90494" y="0"/>
                  </a:cubicBezTo>
                  <a:close/>
                </a:path>
              </a:pathLst>
            </a:custGeom>
            <a:solidFill>
              <a:srgbClr val="9AC057"/>
            </a:solidFill>
          </p:spPr>
        </p:sp>
        <p:sp>
          <p:nvSpPr>
            <p:cNvPr name="TextBox 11" id="11"/>
            <p:cNvSpPr txBox="true"/>
            <p:nvPr/>
          </p:nvSpPr>
          <p:spPr>
            <a:xfrm>
              <a:off x="0" y="-57150"/>
              <a:ext cx="988410" cy="238139"/>
            </a:xfrm>
            <a:prstGeom prst="rect">
              <a:avLst/>
            </a:prstGeom>
          </p:spPr>
          <p:txBody>
            <a:bodyPr anchor="ctr" rtlCol="false" tIns="50800" lIns="50800" bIns="50800" rIns="50800"/>
            <a:lstStyle/>
            <a:p>
              <a:pPr algn="ctr">
                <a:lnSpc>
                  <a:spcPts val="3640"/>
                </a:lnSpc>
              </a:pPr>
            </a:p>
          </p:txBody>
        </p:sp>
      </p:grpSp>
      <p:sp>
        <p:nvSpPr>
          <p:cNvPr name="Freeform 12" id="12"/>
          <p:cNvSpPr/>
          <p:nvPr/>
        </p:nvSpPr>
        <p:spPr>
          <a:xfrm flipH="false" flipV="false" rot="0">
            <a:off x="7510531" y="8785969"/>
            <a:ext cx="257470" cy="257470"/>
          </a:xfrm>
          <a:custGeom>
            <a:avLst/>
            <a:gdLst/>
            <a:ahLst/>
            <a:cxnLst/>
            <a:rect r="r" b="b" t="t" l="l"/>
            <a:pathLst>
              <a:path h="257470" w="257470">
                <a:moveTo>
                  <a:pt x="0" y="0"/>
                </a:moveTo>
                <a:lnTo>
                  <a:pt x="257470" y="0"/>
                </a:lnTo>
                <a:lnTo>
                  <a:pt x="257470" y="257470"/>
                </a:lnTo>
                <a:lnTo>
                  <a:pt x="0" y="257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996229" y="8725916"/>
            <a:ext cx="2956667" cy="532384"/>
          </a:xfrm>
          <a:prstGeom prst="rect">
            <a:avLst/>
          </a:prstGeom>
        </p:spPr>
        <p:txBody>
          <a:bodyPr anchor="t" rtlCol="false" tIns="0" lIns="0" bIns="0" rIns="0">
            <a:spAutoFit/>
          </a:bodyPr>
          <a:lstStyle/>
          <a:p>
            <a:pPr algn="r">
              <a:lnSpc>
                <a:spcPts val="4148"/>
              </a:lnSpc>
            </a:pPr>
            <a:r>
              <a:rPr lang="en-US" sz="3400" b="true">
                <a:solidFill>
                  <a:srgbClr val="062409"/>
                </a:solidFill>
                <a:latin typeface="Akzidenz-Grotesk Medium"/>
                <a:ea typeface="Akzidenz-Grotesk Medium"/>
                <a:cs typeface="Akzidenz-Grotesk Medium"/>
                <a:sym typeface="Akzidenz-Grotesk Medium"/>
              </a:rPr>
              <a:t>Group 6</a:t>
            </a:r>
          </a:p>
        </p:txBody>
      </p:sp>
      <p:sp>
        <p:nvSpPr>
          <p:cNvPr name="Freeform 14" id="14"/>
          <p:cNvSpPr/>
          <p:nvPr/>
        </p:nvSpPr>
        <p:spPr>
          <a:xfrm flipH="false" flipV="false" rot="0">
            <a:off x="1028700" y="2902526"/>
            <a:ext cx="977091" cy="971761"/>
          </a:xfrm>
          <a:custGeom>
            <a:avLst/>
            <a:gdLst/>
            <a:ahLst/>
            <a:cxnLst/>
            <a:rect r="r" b="b" t="t" l="l"/>
            <a:pathLst>
              <a:path h="971761" w="977091">
                <a:moveTo>
                  <a:pt x="0" y="0"/>
                </a:moveTo>
                <a:lnTo>
                  <a:pt x="977091" y="0"/>
                </a:lnTo>
                <a:lnTo>
                  <a:pt x="977091" y="971761"/>
                </a:lnTo>
                <a:lnTo>
                  <a:pt x="0" y="971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5" id="15"/>
          <p:cNvSpPr/>
          <p:nvPr/>
        </p:nvSpPr>
        <p:spPr>
          <a:xfrm flipH="false" flipV="false" rot="0">
            <a:off x="7383017" y="1028700"/>
            <a:ext cx="3521967" cy="1124553"/>
          </a:xfrm>
          <a:custGeom>
            <a:avLst/>
            <a:gdLst/>
            <a:ahLst/>
            <a:cxnLst/>
            <a:rect r="r" b="b" t="t" l="l"/>
            <a:pathLst>
              <a:path h="1124553" w="3521967">
                <a:moveTo>
                  <a:pt x="0" y="0"/>
                </a:moveTo>
                <a:lnTo>
                  <a:pt x="3521966" y="0"/>
                </a:lnTo>
                <a:lnTo>
                  <a:pt x="3521966" y="1124553"/>
                </a:lnTo>
                <a:lnTo>
                  <a:pt x="0" y="11245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6282209" y="2902526"/>
            <a:ext cx="977091" cy="971761"/>
          </a:xfrm>
          <a:custGeom>
            <a:avLst/>
            <a:gdLst/>
            <a:ahLst/>
            <a:cxnLst/>
            <a:rect r="r" b="b" t="t" l="l"/>
            <a:pathLst>
              <a:path h="971761" w="977091">
                <a:moveTo>
                  <a:pt x="0" y="0"/>
                </a:moveTo>
                <a:lnTo>
                  <a:pt x="977091" y="0"/>
                </a:lnTo>
                <a:lnTo>
                  <a:pt x="977091" y="971761"/>
                </a:lnTo>
                <a:lnTo>
                  <a:pt x="0" y="971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832">
                <a:alpha val="100000"/>
              </a:srgbClr>
            </a:gs>
            <a:gs pos="100000">
              <a:srgbClr val="14320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298511"/>
            <a:chOff x="0" y="0"/>
            <a:chExt cx="4816593" cy="868744"/>
          </a:xfrm>
        </p:grpSpPr>
        <p:sp>
          <p:nvSpPr>
            <p:cNvPr name="Freeform 3" id="3"/>
            <p:cNvSpPr/>
            <p:nvPr/>
          </p:nvSpPr>
          <p:spPr>
            <a:xfrm flipH="false" flipV="false" rot="0">
              <a:off x="0" y="0"/>
              <a:ext cx="4816592" cy="868744"/>
            </a:xfrm>
            <a:custGeom>
              <a:avLst/>
              <a:gdLst/>
              <a:ahLst/>
              <a:cxnLst/>
              <a:rect r="r" b="b" t="t" l="l"/>
              <a:pathLst>
                <a:path h="868744" w="4816592">
                  <a:moveTo>
                    <a:pt x="0" y="0"/>
                  </a:moveTo>
                  <a:lnTo>
                    <a:pt x="4816592" y="0"/>
                  </a:lnTo>
                  <a:lnTo>
                    <a:pt x="4816592" y="868744"/>
                  </a:lnTo>
                  <a:lnTo>
                    <a:pt x="0" y="868744"/>
                  </a:lnTo>
                  <a:close/>
                </a:path>
              </a:pathLst>
            </a:custGeom>
            <a:solidFill>
              <a:srgbClr val="1D350F"/>
            </a:solidFill>
          </p:spPr>
        </p:sp>
        <p:sp>
          <p:nvSpPr>
            <p:cNvPr name="TextBox 4" id="4"/>
            <p:cNvSpPr txBox="true"/>
            <p:nvPr/>
          </p:nvSpPr>
          <p:spPr>
            <a:xfrm>
              <a:off x="0" y="-57150"/>
              <a:ext cx="4816593" cy="925894"/>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1161091" y="1734873"/>
            <a:ext cx="7126909" cy="8552127"/>
            <a:chOff x="0" y="0"/>
            <a:chExt cx="11062970" cy="13275310"/>
          </a:xfrm>
        </p:grpSpPr>
        <p:sp>
          <p:nvSpPr>
            <p:cNvPr name="Freeform 6" id="6"/>
            <p:cNvSpPr/>
            <p:nvPr/>
          </p:nvSpPr>
          <p:spPr>
            <a:xfrm flipH="false" flipV="false" rot="0">
              <a:off x="0" y="0"/>
              <a:ext cx="11062970" cy="13275311"/>
            </a:xfrm>
            <a:custGeom>
              <a:avLst/>
              <a:gdLst/>
              <a:ahLst/>
              <a:cxnLst/>
              <a:rect r="r" b="b" t="t" l="l"/>
              <a:pathLst>
                <a:path h="13275311" w="11062970">
                  <a:moveTo>
                    <a:pt x="6649720" y="0"/>
                  </a:moveTo>
                  <a:lnTo>
                    <a:pt x="11062970" y="0"/>
                  </a:lnTo>
                  <a:lnTo>
                    <a:pt x="11062970" y="13275311"/>
                  </a:lnTo>
                  <a:lnTo>
                    <a:pt x="0" y="13275311"/>
                  </a:lnTo>
                  <a:lnTo>
                    <a:pt x="0" y="6649720"/>
                  </a:lnTo>
                  <a:cubicBezTo>
                    <a:pt x="0" y="2976880"/>
                    <a:pt x="2976880" y="0"/>
                    <a:pt x="6649720" y="0"/>
                  </a:cubicBezTo>
                  <a:close/>
                </a:path>
              </a:pathLst>
            </a:custGeom>
            <a:blipFill>
              <a:blip r:embed="rId2"/>
              <a:stretch>
                <a:fillRect l="-168701" t="-73005" r="-40575" b="0"/>
              </a:stretch>
            </a:blipFill>
          </p:spPr>
        </p:sp>
      </p:grpSp>
      <p:sp>
        <p:nvSpPr>
          <p:cNvPr name="Freeform 7" id="7"/>
          <p:cNvSpPr/>
          <p:nvPr/>
        </p:nvSpPr>
        <p:spPr>
          <a:xfrm flipH="false" flipV="false" rot="0">
            <a:off x="3980400" y="1028700"/>
            <a:ext cx="1634976" cy="1626058"/>
          </a:xfrm>
          <a:custGeom>
            <a:avLst/>
            <a:gdLst/>
            <a:ahLst/>
            <a:cxnLst/>
            <a:rect r="r" b="b" t="t" l="l"/>
            <a:pathLst>
              <a:path h="1626058" w="1634976">
                <a:moveTo>
                  <a:pt x="0" y="0"/>
                </a:moveTo>
                <a:lnTo>
                  <a:pt x="1634976" y="0"/>
                </a:lnTo>
                <a:lnTo>
                  <a:pt x="1634976" y="1626058"/>
                </a:lnTo>
                <a:lnTo>
                  <a:pt x="0" y="1626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068471" y="1028700"/>
            <a:ext cx="5092620" cy="1626058"/>
          </a:xfrm>
          <a:custGeom>
            <a:avLst/>
            <a:gdLst/>
            <a:ahLst/>
            <a:cxnLst/>
            <a:rect r="r" b="b" t="t" l="l"/>
            <a:pathLst>
              <a:path h="1626058" w="5092620">
                <a:moveTo>
                  <a:pt x="0" y="0"/>
                </a:moveTo>
                <a:lnTo>
                  <a:pt x="5092620" y="0"/>
                </a:lnTo>
                <a:lnTo>
                  <a:pt x="5092620" y="1626058"/>
                </a:lnTo>
                <a:lnTo>
                  <a:pt x="0" y="16260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373051" y="5247614"/>
            <a:ext cx="8386582" cy="5039386"/>
          </a:xfrm>
          <a:prstGeom prst="rect">
            <a:avLst/>
          </a:prstGeom>
        </p:spPr>
        <p:txBody>
          <a:bodyPr anchor="t" rtlCol="false" tIns="0" lIns="0" bIns="0" rIns="0">
            <a:spAutoFit/>
          </a:bodyPr>
          <a:lstStyle/>
          <a:p>
            <a:pPr algn="just">
              <a:lnSpc>
                <a:spcPts val="3314"/>
              </a:lnSpc>
            </a:pPr>
          </a:p>
          <a:p>
            <a:pPr algn="just">
              <a:lnSpc>
                <a:spcPts val="3314"/>
              </a:lnSpc>
            </a:pPr>
            <a:r>
              <a:rPr lang="en-US" sz="2367" b="true">
                <a:solidFill>
                  <a:srgbClr val="B7BCAF"/>
                </a:solidFill>
                <a:latin typeface="Aileron Bold"/>
                <a:ea typeface="Aileron Bold"/>
                <a:cs typeface="Aileron Bold"/>
                <a:sym typeface="Aileron Bold"/>
              </a:rPr>
              <a:t>Carbon dioxide (CO2) emissions are a major cause of climate change. They come from activities like burning fuel, deforestation, and farming. These emissions trap heat in the atmosphere, leading to rising temperatures and extreme weather.</a:t>
            </a:r>
          </a:p>
          <a:p>
            <a:pPr algn="just">
              <a:lnSpc>
                <a:spcPts val="3314"/>
              </a:lnSpc>
            </a:pPr>
            <a:r>
              <a:rPr lang="en-US" sz="2367" b="true">
                <a:solidFill>
                  <a:srgbClr val="B7BCAF"/>
                </a:solidFill>
                <a:latin typeface="Aileron Bold"/>
                <a:ea typeface="Aileron Bold"/>
                <a:cs typeface="Aileron Bold"/>
                <a:sym typeface="Aileron Bold"/>
              </a:rPr>
              <a:t>The agri-food sector is a big contributor to CO2 emissions, from growing crops and raising animals to food processing and waste. To fight climate change, we need to understand these emissions and find ways to reduce them through sustainable practices.</a:t>
            </a:r>
          </a:p>
          <a:p>
            <a:pPr algn="just">
              <a:lnSpc>
                <a:spcPts val="3314"/>
              </a:lnSpc>
            </a:pPr>
          </a:p>
        </p:txBody>
      </p:sp>
      <p:grpSp>
        <p:nvGrpSpPr>
          <p:cNvPr name="Group 10" id="10"/>
          <p:cNvGrpSpPr/>
          <p:nvPr/>
        </p:nvGrpSpPr>
        <p:grpSpPr>
          <a:xfrm rot="0">
            <a:off x="11161091" y="1028700"/>
            <a:ext cx="7126909" cy="8552127"/>
            <a:chOff x="0" y="0"/>
            <a:chExt cx="11062970" cy="13275310"/>
          </a:xfrm>
        </p:grpSpPr>
        <p:sp>
          <p:nvSpPr>
            <p:cNvPr name="Freeform 11" id="11"/>
            <p:cNvSpPr/>
            <p:nvPr/>
          </p:nvSpPr>
          <p:spPr>
            <a:xfrm flipH="false" flipV="false" rot="0">
              <a:off x="0" y="0"/>
              <a:ext cx="11062970" cy="13275311"/>
            </a:xfrm>
            <a:custGeom>
              <a:avLst/>
              <a:gdLst/>
              <a:ahLst/>
              <a:cxnLst/>
              <a:rect r="r" b="b" t="t" l="l"/>
              <a:pathLst>
                <a:path h="13275311" w="11062970">
                  <a:moveTo>
                    <a:pt x="6649720" y="0"/>
                  </a:moveTo>
                  <a:lnTo>
                    <a:pt x="11062970" y="0"/>
                  </a:lnTo>
                  <a:lnTo>
                    <a:pt x="11062970" y="13275311"/>
                  </a:lnTo>
                  <a:lnTo>
                    <a:pt x="0" y="13275311"/>
                  </a:lnTo>
                  <a:lnTo>
                    <a:pt x="0" y="6649720"/>
                  </a:lnTo>
                  <a:cubicBezTo>
                    <a:pt x="0" y="2976880"/>
                    <a:pt x="2976880" y="0"/>
                    <a:pt x="6649720" y="0"/>
                  </a:cubicBezTo>
                  <a:close/>
                </a:path>
              </a:pathLst>
            </a:custGeom>
            <a:solidFill>
              <a:srgbClr val="000000">
                <a:alpha val="31765"/>
              </a:srgbClr>
            </a:solidFill>
            <a:ln cap="sq" w="12700">
              <a:solidFill>
                <a:srgbClr val="000000"/>
              </a:solidFill>
              <a:prstDash val="solid"/>
              <a:miter/>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832">
                <a:alpha val="100000"/>
              </a:srgbClr>
            </a:gs>
            <a:gs pos="100000">
              <a:srgbClr val="14320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8177824"/>
            <a:ext cx="18288000" cy="2109176"/>
            <a:chOff x="0" y="0"/>
            <a:chExt cx="4816593" cy="555503"/>
          </a:xfrm>
        </p:grpSpPr>
        <p:sp>
          <p:nvSpPr>
            <p:cNvPr name="Freeform 3" id="3"/>
            <p:cNvSpPr/>
            <p:nvPr/>
          </p:nvSpPr>
          <p:spPr>
            <a:xfrm flipH="false" flipV="false" rot="0">
              <a:off x="0" y="0"/>
              <a:ext cx="4816592" cy="555503"/>
            </a:xfrm>
            <a:custGeom>
              <a:avLst/>
              <a:gdLst/>
              <a:ahLst/>
              <a:cxnLst/>
              <a:rect r="r" b="b" t="t" l="l"/>
              <a:pathLst>
                <a:path h="555503" w="4816592">
                  <a:moveTo>
                    <a:pt x="0" y="0"/>
                  </a:moveTo>
                  <a:lnTo>
                    <a:pt x="4816592" y="0"/>
                  </a:lnTo>
                  <a:lnTo>
                    <a:pt x="4816592" y="555503"/>
                  </a:lnTo>
                  <a:lnTo>
                    <a:pt x="0" y="555503"/>
                  </a:lnTo>
                  <a:close/>
                </a:path>
              </a:pathLst>
            </a:custGeom>
            <a:solidFill>
              <a:srgbClr val="162A0F"/>
            </a:solidFill>
          </p:spPr>
        </p:sp>
        <p:sp>
          <p:nvSpPr>
            <p:cNvPr name="TextBox 4" id="4"/>
            <p:cNvSpPr txBox="true"/>
            <p:nvPr/>
          </p:nvSpPr>
          <p:spPr>
            <a:xfrm>
              <a:off x="0" y="-57150"/>
              <a:ext cx="4816593" cy="612653"/>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994316" y="0"/>
            <a:ext cx="5496565" cy="5857447"/>
            <a:chOff x="0" y="0"/>
            <a:chExt cx="660400" cy="703759"/>
          </a:xfrm>
        </p:grpSpPr>
        <p:sp>
          <p:nvSpPr>
            <p:cNvPr name="Freeform 6" id="6"/>
            <p:cNvSpPr/>
            <p:nvPr/>
          </p:nvSpPr>
          <p:spPr>
            <a:xfrm flipH="false" flipV="false" rot="0">
              <a:off x="0" y="0"/>
              <a:ext cx="660400" cy="703759"/>
            </a:xfrm>
            <a:custGeom>
              <a:avLst/>
              <a:gdLst/>
              <a:ahLst/>
              <a:cxnLst/>
              <a:rect r="r" b="b" t="t" l="l"/>
              <a:pathLst>
                <a:path h="703759" w="660400">
                  <a:moveTo>
                    <a:pt x="220252" y="684690"/>
                  </a:moveTo>
                  <a:cubicBezTo>
                    <a:pt x="254109" y="696204"/>
                    <a:pt x="292600" y="703759"/>
                    <a:pt x="330378" y="703759"/>
                  </a:cubicBezTo>
                  <a:cubicBezTo>
                    <a:pt x="368157" y="703759"/>
                    <a:pt x="404509" y="697282"/>
                    <a:pt x="438009" y="685768"/>
                  </a:cubicBezTo>
                  <a:cubicBezTo>
                    <a:pt x="438723" y="685409"/>
                    <a:pt x="439435" y="685409"/>
                    <a:pt x="440148" y="685050"/>
                  </a:cubicBezTo>
                  <a:cubicBezTo>
                    <a:pt x="565955" y="638994"/>
                    <a:pt x="658618" y="517380"/>
                    <a:pt x="660400" y="377679"/>
                  </a:cubicBezTo>
                  <a:lnTo>
                    <a:pt x="660400" y="0"/>
                  </a:lnTo>
                  <a:lnTo>
                    <a:pt x="0" y="0"/>
                  </a:lnTo>
                  <a:lnTo>
                    <a:pt x="0" y="377399"/>
                  </a:lnTo>
                  <a:cubicBezTo>
                    <a:pt x="1782" y="518099"/>
                    <a:pt x="93019" y="639714"/>
                    <a:pt x="220252" y="684690"/>
                  </a:cubicBezTo>
                  <a:close/>
                </a:path>
              </a:pathLst>
            </a:custGeom>
            <a:solidFill>
              <a:srgbClr val="000000">
                <a:alpha val="31765"/>
              </a:srgbClr>
            </a:solidFill>
            <a:ln cap="sq" w="12700">
              <a:solidFill>
                <a:srgbClr val="000000"/>
              </a:solidFill>
              <a:prstDash val="solid"/>
              <a:miter/>
            </a:ln>
          </p:spPr>
        </p:sp>
      </p:grpSp>
      <p:grpSp>
        <p:nvGrpSpPr>
          <p:cNvPr name="Group 7" id="7"/>
          <p:cNvGrpSpPr/>
          <p:nvPr/>
        </p:nvGrpSpPr>
        <p:grpSpPr>
          <a:xfrm rot="0">
            <a:off x="2415426" y="0"/>
            <a:ext cx="5496565" cy="5857447"/>
            <a:chOff x="0" y="0"/>
            <a:chExt cx="660400" cy="703759"/>
          </a:xfrm>
        </p:grpSpPr>
        <p:sp>
          <p:nvSpPr>
            <p:cNvPr name="Freeform 8" id="8"/>
            <p:cNvSpPr/>
            <p:nvPr/>
          </p:nvSpPr>
          <p:spPr>
            <a:xfrm flipH="false" flipV="false" rot="0">
              <a:off x="0" y="0"/>
              <a:ext cx="660400" cy="703759"/>
            </a:xfrm>
            <a:custGeom>
              <a:avLst/>
              <a:gdLst/>
              <a:ahLst/>
              <a:cxnLst/>
              <a:rect r="r" b="b" t="t" l="l"/>
              <a:pathLst>
                <a:path h="703759" w="660400">
                  <a:moveTo>
                    <a:pt x="220252" y="684690"/>
                  </a:moveTo>
                  <a:cubicBezTo>
                    <a:pt x="254109" y="696204"/>
                    <a:pt x="292600" y="703759"/>
                    <a:pt x="330378" y="703759"/>
                  </a:cubicBezTo>
                  <a:cubicBezTo>
                    <a:pt x="368157" y="703759"/>
                    <a:pt x="404509" y="697282"/>
                    <a:pt x="438009" y="685768"/>
                  </a:cubicBezTo>
                  <a:cubicBezTo>
                    <a:pt x="438723" y="685409"/>
                    <a:pt x="439435" y="685409"/>
                    <a:pt x="440148" y="685050"/>
                  </a:cubicBezTo>
                  <a:cubicBezTo>
                    <a:pt x="565955" y="638994"/>
                    <a:pt x="658618" y="517380"/>
                    <a:pt x="660400" y="377679"/>
                  </a:cubicBezTo>
                  <a:lnTo>
                    <a:pt x="660400" y="0"/>
                  </a:lnTo>
                  <a:lnTo>
                    <a:pt x="0" y="0"/>
                  </a:lnTo>
                  <a:lnTo>
                    <a:pt x="0" y="377399"/>
                  </a:lnTo>
                  <a:cubicBezTo>
                    <a:pt x="1782" y="518099"/>
                    <a:pt x="93019" y="639714"/>
                    <a:pt x="220252" y="684690"/>
                  </a:cubicBezTo>
                  <a:close/>
                </a:path>
              </a:pathLst>
            </a:custGeom>
            <a:blipFill>
              <a:blip r:embed="rId2"/>
              <a:stretch>
                <a:fillRect l="-35770" t="0" r="-24177" b="0"/>
              </a:stretch>
            </a:blipFill>
          </p:spPr>
        </p:sp>
      </p:grpSp>
      <p:grpSp>
        <p:nvGrpSpPr>
          <p:cNvPr name="Group 9" id="9"/>
          <p:cNvGrpSpPr/>
          <p:nvPr/>
        </p:nvGrpSpPr>
        <p:grpSpPr>
          <a:xfrm rot="0">
            <a:off x="8983568" y="6514672"/>
            <a:ext cx="7012367" cy="2743628"/>
            <a:chOff x="0" y="0"/>
            <a:chExt cx="1038707" cy="406400"/>
          </a:xfrm>
        </p:grpSpPr>
        <p:sp>
          <p:nvSpPr>
            <p:cNvPr name="Freeform 10" id="10"/>
            <p:cNvSpPr/>
            <p:nvPr/>
          </p:nvSpPr>
          <p:spPr>
            <a:xfrm flipH="false" flipV="false" rot="0">
              <a:off x="0" y="0"/>
              <a:ext cx="1038707" cy="406400"/>
            </a:xfrm>
            <a:custGeom>
              <a:avLst/>
              <a:gdLst/>
              <a:ahLst/>
              <a:cxnLst/>
              <a:rect r="r" b="b" t="t" l="l"/>
              <a:pathLst>
                <a:path h="406400" w="1038707">
                  <a:moveTo>
                    <a:pt x="835507" y="0"/>
                  </a:moveTo>
                  <a:cubicBezTo>
                    <a:pt x="947737" y="0"/>
                    <a:pt x="1038707" y="90970"/>
                    <a:pt x="1038707" y="203200"/>
                  </a:cubicBezTo>
                  <a:cubicBezTo>
                    <a:pt x="1038707" y="315430"/>
                    <a:pt x="947737" y="406400"/>
                    <a:pt x="835507" y="406400"/>
                  </a:cubicBezTo>
                  <a:lnTo>
                    <a:pt x="203200" y="406400"/>
                  </a:lnTo>
                  <a:cubicBezTo>
                    <a:pt x="90970" y="406400"/>
                    <a:pt x="0" y="315430"/>
                    <a:pt x="0" y="203200"/>
                  </a:cubicBezTo>
                  <a:cubicBezTo>
                    <a:pt x="0" y="90970"/>
                    <a:pt x="90970" y="0"/>
                    <a:pt x="203200" y="0"/>
                  </a:cubicBezTo>
                  <a:lnTo>
                    <a:pt x="835507" y="0"/>
                  </a:lnTo>
                </a:path>
              </a:pathLst>
            </a:custGeom>
            <a:blipFill>
              <a:blip r:embed="rId3"/>
              <a:stretch>
                <a:fillRect l="-19571" t="-173192" r="-49980" b="0"/>
              </a:stretch>
            </a:blipFill>
          </p:spPr>
        </p:sp>
      </p:grpSp>
      <p:sp>
        <p:nvSpPr>
          <p:cNvPr name="TextBox 11" id="11"/>
          <p:cNvSpPr txBox="true"/>
          <p:nvPr/>
        </p:nvSpPr>
        <p:spPr>
          <a:xfrm rot="0">
            <a:off x="9251195" y="2029564"/>
            <a:ext cx="6744740" cy="906780"/>
          </a:xfrm>
          <a:prstGeom prst="rect">
            <a:avLst/>
          </a:prstGeom>
        </p:spPr>
        <p:txBody>
          <a:bodyPr anchor="t" rtlCol="false" tIns="0" lIns="0" bIns="0" rIns="0">
            <a:spAutoFit/>
          </a:bodyPr>
          <a:lstStyle/>
          <a:p>
            <a:pPr algn="r" marL="0" indent="0" lvl="0">
              <a:lnSpc>
                <a:spcPts val="7139"/>
              </a:lnSpc>
            </a:pPr>
            <a:r>
              <a:rPr lang="en-US" b="true" sz="5999">
                <a:solidFill>
                  <a:srgbClr val="FFFFFF"/>
                </a:solidFill>
                <a:latin typeface="Akzidenz-Grotesk Bold"/>
                <a:ea typeface="Akzidenz-Grotesk Bold"/>
                <a:cs typeface="Akzidenz-Grotesk Bold"/>
                <a:sym typeface="Akzidenz-Grotesk Bold"/>
              </a:rPr>
              <a:t>Introduction</a:t>
            </a:r>
          </a:p>
        </p:txBody>
      </p:sp>
      <p:sp>
        <p:nvSpPr>
          <p:cNvPr name="Freeform 12" id="12"/>
          <p:cNvSpPr/>
          <p:nvPr/>
        </p:nvSpPr>
        <p:spPr>
          <a:xfrm flipH="false" flipV="false" rot="0">
            <a:off x="8456460" y="2020039"/>
            <a:ext cx="1634976" cy="1626058"/>
          </a:xfrm>
          <a:custGeom>
            <a:avLst/>
            <a:gdLst/>
            <a:ahLst/>
            <a:cxnLst/>
            <a:rect r="r" b="b" t="t" l="l"/>
            <a:pathLst>
              <a:path h="1626058" w="1634976">
                <a:moveTo>
                  <a:pt x="0" y="0"/>
                </a:moveTo>
                <a:lnTo>
                  <a:pt x="1634977" y="0"/>
                </a:lnTo>
                <a:lnTo>
                  <a:pt x="1634977" y="1626058"/>
                </a:lnTo>
                <a:lnTo>
                  <a:pt x="0" y="1626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990414" y="8861174"/>
            <a:ext cx="6168298" cy="397126"/>
            <a:chOff x="0" y="0"/>
            <a:chExt cx="1624572" cy="104593"/>
          </a:xfrm>
        </p:grpSpPr>
        <p:sp>
          <p:nvSpPr>
            <p:cNvPr name="Freeform 14" id="14"/>
            <p:cNvSpPr/>
            <p:nvPr/>
          </p:nvSpPr>
          <p:spPr>
            <a:xfrm flipH="false" flipV="false" rot="0">
              <a:off x="0" y="0"/>
              <a:ext cx="1624572" cy="104593"/>
            </a:xfrm>
            <a:custGeom>
              <a:avLst/>
              <a:gdLst/>
              <a:ahLst/>
              <a:cxnLst/>
              <a:rect r="r" b="b" t="t" l="l"/>
              <a:pathLst>
                <a:path h="104593" w="1624572">
                  <a:moveTo>
                    <a:pt x="52296" y="0"/>
                  </a:moveTo>
                  <a:lnTo>
                    <a:pt x="1572276" y="0"/>
                  </a:lnTo>
                  <a:cubicBezTo>
                    <a:pt x="1601158" y="0"/>
                    <a:pt x="1624572" y="23414"/>
                    <a:pt x="1624572" y="52296"/>
                  </a:cubicBezTo>
                  <a:lnTo>
                    <a:pt x="1624572" y="52296"/>
                  </a:lnTo>
                  <a:cubicBezTo>
                    <a:pt x="1624572" y="66166"/>
                    <a:pt x="1619063" y="79468"/>
                    <a:pt x="1609255" y="89276"/>
                  </a:cubicBezTo>
                  <a:cubicBezTo>
                    <a:pt x="1599448" y="99083"/>
                    <a:pt x="1586146" y="104593"/>
                    <a:pt x="1572276" y="104593"/>
                  </a:cubicBezTo>
                  <a:lnTo>
                    <a:pt x="52296" y="104593"/>
                  </a:lnTo>
                  <a:cubicBezTo>
                    <a:pt x="38427" y="104593"/>
                    <a:pt x="25125" y="99083"/>
                    <a:pt x="15317" y="89276"/>
                  </a:cubicBezTo>
                  <a:cubicBezTo>
                    <a:pt x="5510" y="79468"/>
                    <a:pt x="0" y="66166"/>
                    <a:pt x="0" y="52296"/>
                  </a:cubicBezTo>
                  <a:lnTo>
                    <a:pt x="0" y="52296"/>
                  </a:lnTo>
                  <a:cubicBezTo>
                    <a:pt x="0" y="38427"/>
                    <a:pt x="5510" y="25125"/>
                    <a:pt x="15317" y="15317"/>
                  </a:cubicBezTo>
                  <a:cubicBezTo>
                    <a:pt x="25125" y="5510"/>
                    <a:pt x="38427" y="0"/>
                    <a:pt x="52296" y="0"/>
                  </a:cubicBezTo>
                  <a:close/>
                </a:path>
              </a:pathLst>
            </a:custGeom>
            <a:solidFill>
              <a:srgbClr val="9AC057"/>
            </a:solidFill>
          </p:spPr>
        </p:sp>
        <p:sp>
          <p:nvSpPr>
            <p:cNvPr name="TextBox 15" id="15"/>
            <p:cNvSpPr txBox="true"/>
            <p:nvPr/>
          </p:nvSpPr>
          <p:spPr>
            <a:xfrm>
              <a:off x="0" y="-57150"/>
              <a:ext cx="1624572" cy="161743"/>
            </a:xfrm>
            <a:prstGeom prst="rect">
              <a:avLst/>
            </a:prstGeom>
          </p:spPr>
          <p:txBody>
            <a:bodyPr anchor="ctr" rtlCol="false" tIns="50800" lIns="50800" bIns="50800" rIns="50800"/>
            <a:lstStyle/>
            <a:p>
              <a:pPr algn="ctr">
                <a:lnSpc>
                  <a:spcPts val="3640"/>
                </a:lnSpc>
              </a:pPr>
            </a:p>
          </p:txBody>
        </p:sp>
      </p:grpSp>
      <p:sp>
        <p:nvSpPr>
          <p:cNvPr name="TextBox 16" id="16"/>
          <p:cNvSpPr txBox="true"/>
          <p:nvPr/>
        </p:nvSpPr>
        <p:spPr>
          <a:xfrm rot="0">
            <a:off x="8456460" y="4313526"/>
            <a:ext cx="7539474" cy="1544318"/>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B7BCAF"/>
                </a:solidFill>
                <a:latin typeface="Aileron Bold"/>
                <a:ea typeface="Aileron Bold"/>
                <a:cs typeface="Aileron Bold"/>
                <a:sym typeface="Aileron Bold"/>
              </a:rPr>
              <a:t>Problem statement: With the use of agricultural emissions and other environmental variables, can a regression model be used to forecast temperature variances?</a:t>
            </a:r>
          </a:p>
        </p:txBody>
      </p:sp>
      <p:sp>
        <p:nvSpPr>
          <p:cNvPr name="TextBox 17" id="17"/>
          <p:cNvSpPr txBox="true"/>
          <p:nvPr/>
        </p:nvSpPr>
        <p:spPr>
          <a:xfrm rot="0">
            <a:off x="1994316" y="6421838"/>
            <a:ext cx="6164395" cy="763268"/>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B7BCAF"/>
                </a:solidFill>
                <a:latin typeface="Aileron Bold"/>
                <a:ea typeface="Aileron Bold"/>
                <a:cs typeface="Aileron Bold"/>
                <a:sym typeface="Aileron Bold"/>
              </a:rPr>
              <a:t>Objective: Predict the effect of CO2 emissions on climate change from the agri-food sector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832">
                <a:alpha val="100000"/>
              </a:srgbClr>
            </a:gs>
            <a:gs pos="100000">
              <a:srgbClr val="14320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725294" y="4243896"/>
            <a:ext cx="4762473" cy="899604"/>
            <a:chOff x="0" y="0"/>
            <a:chExt cx="1254314" cy="236933"/>
          </a:xfrm>
        </p:grpSpPr>
        <p:sp>
          <p:nvSpPr>
            <p:cNvPr name="Freeform 3" id="3"/>
            <p:cNvSpPr/>
            <p:nvPr/>
          </p:nvSpPr>
          <p:spPr>
            <a:xfrm flipH="false" flipV="false" rot="0">
              <a:off x="0" y="0"/>
              <a:ext cx="1254314" cy="236933"/>
            </a:xfrm>
            <a:custGeom>
              <a:avLst/>
              <a:gdLst/>
              <a:ahLst/>
              <a:cxnLst/>
              <a:rect r="r" b="b" t="t" l="l"/>
              <a:pathLst>
                <a:path h="236933" w="1254314">
                  <a:moveTo>
                    <a:pt x="82906" y="0"/>
                  </a:moveTo>
                  <a:lnTo>
                    <a:pt x="1171408" y="0"/>
                  </a:lnTo>
                  <a:cubicBezTo>
                    <a:pt x="1217196" y="0"/>
                    <a:pt x="1254314" y="37118"/>
                    <a:pt x="1254314" y="82906"/>
                  </a:cubicBezTo>
                  <a:lnTo>
                    <a:pt x="1254314" y="154027"/>
                  </a:lnTo>
                  <a:cubicBezTo>
                    <a:pt x="1254314" y="199814"/>
                    <a:pt x="1217196" y="236933"/>
                    <a:pt x="1171408" y="236933"/>
                  </a:cubicBezTo>
                  <a:lnTo>
                    <a:pt x="82906" y="236933"/>
                  </a:lnTo>
                  <a:cubicBezTo>
                    <a:pt x="37118" y="236933"/>
                    <a:pt x="0" y="199814"/>
                    <a:pt x="0" y="154027"/>
                  </a:cubicBezTo>
                  <a:lnTo>
                    <a:pt x="0" y="82906"/>
                  </a:lnTo>
                  <a:cubicBezTo>
                    <a:pt x="0" y="37118"/>
                    <a:pt x="37118" y="0"/>
                    <a:pt x="82906" y="0"/>
                  </a:cubicBezTo>
                  <a:close/>
                </a:path>
              </a:pathLst>
            </a:custGeom>
            <a:solidFill>
              <a:srgbClr val="9AC057"/>
            </a:solidFill>
          </p:spPr>
        </p:sp>
        <p:sp>
          <p:nvSpPr>
            <p:cNvPr name="TextBox 4" id="4"/>
            <p:cNvSpPr txBox="true"/>
            <p:nvPr/>
          </p:nvSpPr>
          <p:spPr>
            <a:xfrm>
              <a:off x="0" y="-57150"/>
              <a:ext cx="1254314" cy="294083"/>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725294" y="5424386"/>
            <a:ext cx="4527722" cy="899604"/>
            <a:chOff x="0" y="0"/>
            <a:chExt cx="1192487" cy="236933"/>
          </a:xfrm>
        </p:grpSpPr>
        <p:sp>
          <p:nvSpPr>
            <p:cNvPr name="Freeform 6" id="6"/>
            <p:cNvSpPr/>
            <p:nvPr/>
          </p:nvSpPr>
          <p:spPr>
            <a:xfrm flipH="false" flipV="false" rot="0">
              <a:off x="0" y="0"/>
              <a:ext cx="1192487" cy="236933"/>
            </a:xfrm>
            <a:custGeom>
              <a:avLst/>
              <a:gdLst/>
              <a:ahLst/>
              <a:cxnLst/>
              <a:rect r="r" b="b" t="t" l="l"/>
              <a:pathLst>
                <a:path h="236933" w="1192487">
                  <a:moveTo>
                    <a:pt x="87205" y="0"/>
                  </a:moveTo>
                  <a:lnTo>
                    <a:pt x="1105282" y="0"/>
                  </a:lnTo>
                  <a:cubicBezTo>
                    <a:pt x="1128410" y="0"/>
                    <a:pt x="1150591" y="9188"/>
                    <a:pt x="1166945" y="25542"/>
                  </a:cubicBezTo>
                  <a:cubicBezTo>
                    <a:pt x="1183299" y="41896"/>
                    <a:pt x="1192487" y="64076"/>
                    <a:pt x="1192487" y="87205"/>
                  </a:cubicBezTo>
                  <a:lnTo>
                    <a:pt x="1192487" y="149728"/>
                  </a:lnTo>
                  <a:cubicBezTo>
                    <a:pt x="1192487" y="197890"/>
                    <a:pt x="1153444" y="236933"/>
                    <a:pt x="1105282" y="236933"/>
                  </a:cubicBezTo>
                  <a:lnTo>
                    <a:pt x="87205" y="236933"/>
                  </a:lnTo>
                  <a:cubicBezTo>
                    <a:pt x="64076" y="236933"/>
                    <a:pt x="41896" y="227745"/>
                    <a:pt x="25542" y="211391"/>
                  </a:cubicBezTo>
                  <a:cubicBezTo>
                    <a:pt x="9188" y="195037"/>
                    <a:pt x="0" y="172856"/>
                    <a:pt x="0" y="149728"/>
                  </a:cubicBezTo>
                  <a:lnTo>
                    <a:pt x="0" y="87205"/>
                  </a:lnTo>
                  <a:cubicBezTo>
                    <a:pt x="0" y="39043"/>
                    <a:pt x="39043" y="0"/>
                    <a:pt x="87205" y="0"/>
                  </a:cubicBezTo>
                  <a:close/>
                </a:path>
              </a:pathLst>
            </a:custGeom>
            <a:solidFill>
              <a:srgbClr val="9AC057"/>
            </a:solidFill>
            <a:ln cap="rnd">
              <a:noFill/>
              <a:prstDash val="solid"/>
              <a:round/>
            </a:ln>
          </p:spPr>
        </p:sp>
        <p:sp>
          <p:nvSpPr>
            <p:cNvPr name="TextBox 7" id="7"/>
            <p:cNvSpPr txBox="true"/>
            <p:nvPr/>
          </p:nvSpPr>
          <p:spPr>
            <a:xfrm>
              <a:off x="0" y="-57150"/>
              <a:ext cx="1192487" cy="294083"/>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8" id="8"/>
          <p:cNvGrpSpPr/>
          <p:nvPr/>
        </p:nvGrpSpPr>
        <p:grpSpPr>
          <a:xfrm rot="5400000">
            <a:off x="12296216" y="-1312475"/>
            <a:ext cx="3650610" cy="8332959"/>
            <a:chOff x="0" y="0"/>
            <a:chExt cx="660400" cy="1507443"/>
          </a:xfrm>
        </p:grpSpPr>
        <p:sp>
          <p:nvSpPr>
            <p:cNvPr name="Freeform 9" id="9"/>
            <p:cNvSpPr/>
            <p:nvPr/>
          </p:nvSpPr>
          <p:spPr>
            <a:xfrm flipH="false" flipV="false" rot="0">
              <a:off x="0" y="0"/>
              <a:ext cx="660400" cy="1507443"/>
            </a:xfrm>
            <a:custGeom>
              <a:avLst/>
              <a:gdLst/>
              <a:ahLst/>
              <a:cxnLst/>
              <a:rect r="r" b="b" t="t" l="l"/>
              <a:pathLst>
                <a:path h="1507443" w="660400">
                  <a:moveTo>
                    <a:pt x="220252" y="1488374"/>
                  </a:moveTo>
                  <a:cubicBezTo>
                    <a:pt x="254109" y="1499888"/>
                    <a:pt x="292600" y="1507443"/>
                    <a:pt x="330378" y="1507443"/>
                  </a:cubicBezTo>
                  <a:cubicBezTo>
                    <a:pt x="368157" y="1507443"/>
                    <a:pt x="404509" y="1500966"/>
                    <a:pt x="438009" y="1489452"/>
                  </a:cubicBezTo>
                  <a:cubicBezTo>
                    <a:pt x="438723" y="1489093"/>
                    <a:pt x="439435" y="1489093"/>
                    <a:pt x="440148" y="1488733"/>
                  </a:cubicBezTo>
                  <a:cubicBezTo>
                    <a:pt x="565955" y="1442678"/>
                    <a:pt x="658618" y="1321064"/>
                    <a:pt x="660400" y="1163511"/>
                  </a:cubicBezTo>
                  <a:lnTo>
                    <a:pt x="660400" y="0"/>
                  </a:lnTo>
                  <a:lnTo>
                    <a:pt x="0" y="0"/>
                  </a:lnTo>
                  <a:lnTo>
                    <a:pt x="0" y="1162648"/>
                  </a:lnTo>
                  <a:cubicBezTo>
                    <a:pt x="1782" y="1321783"/>
                    <a:pt x="93019" y="1443398"/>
                    <a:pt x="220252" y="1488374"/>
                  </a:cubicBezTo>
                  <a:close/>
                </a:path>
              </a:pathLst>
            </a:custGeom>
            <a:solidFill>
              <a:srgbClr val="000000">
                <a:alpha val="31765"/>
              </a:srgbClr>
            </a:solidFill>
            <a:ln cap="sq" w="12700">
              <a:solidFill>
                <a:srgbClr val="000000"/>
              </a:solidFill>
              <a:prstDash val="solid"/>
              <a:miter/>
            </a:ln>
          </p:spPr>
        </p:sp>
      </p:grpSp>
      <p:grpSp>
        <p:nvGrpSpPr>
          <p:cNvPr name="Group 10" id="10"/>
          <p:cNvGrpSpPr/>
          <p:nvPr/>
        </p:nvGrpSpPr>
        <p:grpSpPr>
          <a:xfrm rot="0">
            <a:off x="9955041" y="1357758"/>
            <a:ext cx="10325212" cy="3604716"/>
            <a:chOff x="0" y="0"/>
            <a:chExt cx="1164077" cy="406400"/>
          </a:xfrm>
        </p:grpSpPr>
        <p:sp>
          <p:nvSpPr>
            <p:cNvPr name="Freeform 11" id="11"/>
            <p:cNvSpPr/>
            <p:nvPr/>
          </p:nvSpPr>
          <p:spPr>
            <a:xfrm flipH="false" flipV="false" rot="0">
              <a:off x="0" y="0"/>
              <a:ext cx="1164077" cy="406400"/>
            </a:xfrm>
            <a:custGeom>
              <a:avLst/>
              <a:gdLst/>
              <a:ahLst/>
              <a:cxnLst/>
              <a:rect r="r" b="b" t="t" l="l"/>
              <a:pathLst>
                <a:path h="406400" w="1164077">
                  <a:moveTo>
                    <a:pt x="960877" y="0"/>
                  </a:moveTo>
                  <a:cubicBezTo>
                    <a:pt x="1073107" y="0"/>
                    <a:pt x="1164077" y="90970"/>
                    <a:pt x="1164077" y="203200"/>
                  </a:cubicBezTo>
                  <a:cubicBezTo>
                    <a:pt x="1164077" y="315430"/>
                    <a:pt x="1073107" y="406400"/>
                    <a:pt x="960877" y="406400"/>
                  </a:cubicBezTo>
                  <a:lnTo>
                    <a:pt x="203200" y="406400"/>
                  </a:lnTo>
                  <a:cubicBezTo>
                    <a:pt x="90970" y="406400"/>
                    <a:pt x="0" y="315430"/>
                    <a:pt x="0" y="203200"/>
                  </a:cubicBezTo>
                  <a:cubicBezTo>
                    <a:pt x="0" y="90970"/>
                    <a:pt x="90970" y="0"/>
                    <a:pt x="203200" y="0"/>
                  </a:cubicBezTo>
                  <a:lnTo>
                    <a:pt x="960877" y="0"/>
                  </a:lnTo>
                </a:path>
              </a:pathLst>
            </a:custGeom>
            <a:blipFill>
              <a:blip r:embed="rId2"/>
              <a:stretch>
                <a:fillRect l="0" t="-83720" r="0" b="-7117"/>
              </a:stretch>
            </a:blipFill>
          </p:spPr>
        </p:sp>
      </p:grpSp>
      <p:grpSp>
        <p:nvGrpSpPr>
          <p:cNvPr name="Group 12" id="12"/>
          <p:cNvGrpSpPr/>
          <p:nvPr/>
        </p:nvGrpSpPr>
        <p:grpSpPr>
          <a:xfrm rot="0">
            <a:off x="16283158" y="4729135"/>
            <a:ext cx="6039078" cy="60390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350F"/>
            </a:solidFill>
            <a:ln cap="sq">
              <a:no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15" id="15"/>
          <p:cNvSpPr/>
          <p:nvPr/>
        </p:nvSpPr>
        <p:spPr>
          <a:xfrm flipH="false" flipV="false" rot="0">
            <a:off x="1028700" y="1057210"/>
            <a:ext cx="1475787" cy="1467737"/>
          </a:xfrm>
          <a:custGeom>
            <a:avLst/>
            <a:gdLst/>
            <a:ahLst/>
            <a:cxnLst/>
            <a:rect r="r" b="b" t="t" l="l"/>
            <a:pathLst>
              <a:path h="1467737" w="1475787">
                <a:moveTo>
                  <a:pt x="0" y="0"/>
                </a:moveTo>
                <a:lnTo>
                  <a:pt x="1475787" y="0"/>
                </a:lnTo>
                <a:lnTo>
                  <a:pt x="1475787" y="1467737"/>
                </a:lnTo>
                <a:lnTo>
                  <a:pt x="0" y="1467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028700" y="3035693"/>
            <a:ext cx="7609083" cy="902970"/>
          </a:xfrm>
          <a:prstGeom prst="rect">
            <a:avLst/>
          </a:prstGeom>
        </p:spPr>
        <p:txBody>
          <a:bodyPr anchor="t" rtlCol="false" tIns="0" lIns="0" bIns="0" rIns="0">
            <a:spAutoFit/>
          </a:bodyPr>
          <a:lstStyle/>
          <a:p>
            <a:pPr algn="l" marL="0" indent="0" lvl="0">
              <a:lnSpc>
                <a:spcPts val="7139"/>
              </a:lnSpc>
              <a:spcBef>
                <a:spcPct val="0"/>
              </a:spcBef>
            </a:pPr>
            <a:r>
              <a:rPr lang="en-US" b="true" sz="5999">
                <a:solidFill>
                  <a:srgbClr val="FFFFFF"/>
                </a:solidFill>
                <a:latin typeface="Akzidenz-Grotesk Heavy"/>
                <a:ea typeface="Akzidenz-Grotesk Heavy"/>
                <a:cs typeface="Akzidenz-Grotesk Heavy"/>
                <a:sym typeface="Akzidenz-Grotesk Heavy"/>
              </a:rPr>
              <a:t>Data Preprocessing</a:t>
            </a:r>
          </a:p>
        </p:txBody>
      </p:sp>
      <p:sp>
        <p:nvSpPr>
          <p:cNvPr name="TextBox 17" id="17"/>
          <p:cNvSpPr txBox="true"/>
          <p:nvPr/>
        </p:nvSpPr>
        <p:spPr>
          <a:xfrm rot="0">
            <a:off x="980363" y="4434835"/>
            <a:ext cx="3686160" cy="431798"/>
          </a:xfrm>
          <a:prstGeom prst="rect">
            <a:avLst/>
          </a:prstGeom>
        </p:spPr>
        <p:txBody>
          <a:bodyPr anchor="t" rtlCol="false" tIns="0" lIns="0" bIns="0" rIns="0">
            <a:spAutoFit/>
          </a:bodyPr>
          <a:lstStyle/>
          <a:p>
            <a:pPr algn="ctr" marL="0" indent="0" lvl="0">
              <a:lnSpc>
                <a:spcPts val="3500"/>
              </a:lnSpc>
              <a:spcBef>
                <a:spcPct val="0"/>
              </a:spcBef>
            </a:pPr>
            <a:r>
              <a:rPr lang="en-US" b="true" sz="2500">
                <a:solidFill>
                  <a:srgbClr val="062409"/>
                </a:solidFill>
                <a:latin typeface="Aileron Heavy"/>
                <a:ea typeface="Aileron Heavy"/>
                <a:cs typeface="Aileron Heavy"/>
                <a:sym typeface="Aileron Heavy"/>
              </a:rPr>
              <a:t>Handling Missing data</a:t>
            </a:r>
          </a:p>
        </p:txBody>
      </p:sp>
      <p:sp>
        <p:nvSpPr>
          <p:cNvPr name="TextBox 18" id="18"/>
          <p:cNvSpPr txBox="true"/>
          <p:nvPr/>
        </p:nvSpPr>
        <p:spPr>
          <a:xfrm rot="0">
            <a:off x="1028700" y="5638800"/>
            <a:ext cx="3355651" cy="431798"/>
          </a:xfrm>
          <a:prstGeom prst="rect">
            <a:avLst/>
          </a:prstGeom>
        </p:spPr>
        <p:txBody>
          <a:bodyPr anchor="t" rtlCol="false" tIns="0" lIns="0" bIns="0" rIns="0">
            <a:spAutoFit/>
          </a:bodyPr>
          <a:lstStyle/>
          <a:p>
            <a:pPr algn="ctr" marL="0" indent="0" lvl="0">
              <a:lnSpc>
                <a:spcPts val="3500"/>
              </a:lnSpc>
              <a:spcBef>
                <a:spcPct val="0"/>
              </a:spcBef>
            </a:pPr>
            <a:r>
              <a:rPr lang="en-US" b="true" sz="2500">
                <a:solidFill>
                  <a:srgbClr val="062409"/>
                </a:solidFill>
                <a:latin typeface="Aileron Heavy"/>
                <a:ea typeface="Aileron Heavy"/>
                <a:cs typeface="Aileron Heavy"/>
                <a:sym typeface="Aileron Heavy"/>
              </a:rPr>
              <a:t>Removing duplicates</a:t>
            </a:r>
          </a:p>
        </p:txBody>
      </p:sp>
      <p:grpSp>
        <p:nvGrpSpPr>
          <p:cNvPr name="Group 19" id="19"/>
          <p:cNvGrpSpPr/>
          <p:nvPr/>
        </p:nvGrpSpPr>
        <p:grpSpPr>
          <a:xfrm rot="0">
            <a:off x="718032" y="6600215"/>
            <a:ext cx="7099373" cy="974419"/>
            <a:chOff x="0" y="0"/>
            <a:chExt cx="1869794" cy="256637"/>
          </a:xfrm>
        </p:grpSpPr>
        <p:sp>
          <p:nvSpPr>
            <p:cNvPr name="Freeform 20" id="20"/>
            <p:cNvSpPr/>
            <p:nvPr/>
          </p:nvSpPr>
          <p:spPr>
            <a:xfrm flipH="false" flipV="false" rot="0">
              <a:off x="0" y="0"/>
              <a:ext cx="1869794" cy="256637"/>
            </a:xfrm>
            <a:custGeom>
              <a:avLst/>
              <a:gdLst/>
              <a:ahLst/>
              <a:cxnLst/>
              <a:rect r="r" b="b" t="t" l="l"/>
              <a:pathLst>
                <a:path h="256637" w="1869794">
                  <a:moveTo>
                    <a:pt x="55616" y="0"/>
                  </a:moveTo>
                  <a:lnTo>
                    <a:pt x="1814178" y="0"/>
                  </a:lnTo>
                  <a:cubicBezTo>
                    <a:pt x="1828928" y="0"/>
                    <a:pt x="1843074" y="5860"/>
                    <a:pt x="1853504" y="16290"/>
                  </a:cubicBezTo>
                  <a:cubicBezTo>
                    <a:pt x="1863934" y="26720"/>
                    <a:pt x="1869794" y="40866"/>
                    <a:pt x="1869794" y="55616"/>
                  </a:cubicBezTo>
                  <a:lnTo>
                    <a:pt x="1869794" y="201021"/>
                  </a:lnTo>
                  <a:cubicBezTo>
                    <a:pt x="1869794" y="215771"/>
                    <a:pt x="1863934" y="229917"/>
                    <a:pt x="1853504" y="240347"/>
                  </a:cubicBezTo>
                  <a:cubicBezTo>
                    <a:pt x="1843074" y="250777"/>
                    <a:pt x="1828928" y="256637"/>
                    <a:pt x="1814178" y="256637"/>
                  </a:cubicBezTo>
                  <a:lnTo>
                    <a:pt x="55616" y="256637"/>
                  </a:lnTo>
                  <a:cubicBezTo>
                    <a:pt x="40866" y="256637"/>
                    <a:pt x="26720" y="250777"/>
                    <a:pt x="16290" y="240347"/>
                  </a:cubicBezTo>
                  <a:cubicBezTo>
                    <a:pt x="5860" y="229917"/>
                    <a:pt x="0" y="215771"/>
                    <a:pt x="0" y="201021"/>
                  </a:cubicBezTo>
                  <a:lnTo>
                    <a:pt x="0" y="55616"/>
                  </a:lnTo>
                  <a:cubicBezTo>
                    <a:pt x="0" y="40866"/>
                    <a:pt x="5860" y="26720"/>
                    <a:pt x="16290" y="16290"/>
                  </a:cubicBezTo>
                  <a:cubicBezTo>
                    <a:pt x="26720" y="5860"/>
                    <a:pt x="40866" y="0"/>
                    <a:pt x="55616" y="0"/>
                  </a:cubicBezTo>
                  <a:close/>
                </a:path>
              </a:pathLst>
            </a:custGeom>
            <a:solidFill>
              <a:srgbClr val="9AC057"/>
            </a:solidFill>
            <a:ln cap="rnd">
              <a:noFill/>
              <a:prstDash val="solid"/>
              <a:round/>
            </a:ln>
          </p:spPr>
        </p:sp>
        <p:sp>
          <p:nvSpPr>
            <p:cNvPr name="TextBox 21" id="21"/>
            <p:cNvSpPr txBox="true"/>
            <p:nvPr/>
          </p:nvSpPr>
          <p:spPr>
            <a:xfrm>
              <a:off x="0" y="-57150"/>
              <a:ext cx="1869794" cy="313787"/>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22" id="22"/>
          <p:cNvSpPr txBox="true"/>
          <p:nvPr/>
        </p:nvSpPr>
        <p:spPr>
          <a:xfrm rot="0">
            <a:off x="909358" y="6852474"/>
            <a:ext cx="7514330" cy="422275"/>
          </a:xfrm>
          <a:prstGeom prst="rect">
            <a:avLst/>
          </a:prstGeom>
        </p:spPr>
        <p:txBody>
          <a:bodyPr anchor="t" rtlCol="false" tIns="0" lIns="0" bIns="0" rIns="0">
            <a:spAutoFit/>
          </a:bodyPr>
          <a:lstStyle/>
          <a:p>
            <a:pPr algn="just">
              <a:lnSpc>
                <a:spcPts val="3499"/>
              </a:lnSpc>
            </a:pPr>
            <a:r>
              <a:rPr lang="en-US" sz="2499" b="true">
                <a:solidFill>
                  <a:srgbClr val="000000"/>
                </a:solidFill>
                <a:latin typeface="Aileron Bold"/>
                <a:ea typeface="Aileron Bold"/>
                <a:cs typeface="Aileron Bold"/>
                <a:sym typeface="Aileron Bold"/>
              </a:rPr>
              <a:t>Filtering out countries with less observations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832">
                <a:alpha val="100000"/>
              </a:srgbClr>
            </a:gs>
            <a:gs pos="100000">
              <a:srgbClr val="14320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028700" y="1935380"/>
            <a:ext cx="11542764" cy="8099900"/>
            <a:chOff x="0" y="0"/>
            <a:chExt cx="1799132" cy="1262504"/>
          </a:xfrm>
        </p:grpSpPr>
        <p:sp>
          <p:nvSpPr>
            <p:cNvPr name="Freeform 3" id="3"/>
            <p:cNvSpPr/>
            <p:nvPr/>
          </p:nvSpPr>
          <p:spPr>
            <a:xfrm flipH="false" flipV="false" rot="0">
              <a:off x="0" y="0"/>
              <a:ext cx="1799132" cy="1262504"/>
            </a:xfrm>
            <a:custGeom>
              <a:avLst/>
              <a:gdLst/>
              <a:ahLst/>
              <a:cxnLst/>
              <a:rect r="r" b="b" t="t" l="l"/>
              <a:pathLst>
                <a:path h="1262504" w="1799132">
                  <a:moveTo>
                    <a:pt x="15426" y="0"/>
                  </a:moveTo>
                  <a:lnTo>
                    <a:pt x="1783705" y="0"/>
                  </a:lnTo>
                  <a:cubicBezTo>
                    <a:pt x="1787796" y="0"/>
                    <a:pt x="1791720" y="1625"/>
                    <a:pt x="1794613" y="4518"/>
                  </a:cubicBezTo>
                  <a:cubicBezTo>
                    <a:pt x="1797506" y="7411"/>
                    <a:pt x="1799132" y="11335"/>
                    <a:pt x="1799132" y="15426"/>
                  </a:cubicBezTo>
                  <a:lnTo>
                    <a:pt x="1799132" y="1247078"/>
                  </a:lnTo>
                  <a:cubicBezTo>
                    <a:pt x="1799132" y="1251169"/>
                    <a:pt x="1797506" y="1255093"/>
                    <a:pt x="1794613" y="1257986"/>
                  </a:cubicBezTo>
                  <a:cubicBezTo>
                    <a:pt x="1791720" y="1260879"/>
                    <a:pt x="1787796" y="1262504"/>
                    <a:pt x="1783705" y="1262504"/>
                  </a:cubicBezTo>
                  <a:lnTo>
                    <a:pt x="15426" y="1262504"/>
                  </a:lnTo>
                  <a:cubicBezTo>
                    <a:pt x="11335" y="1262504"/>
                    <a:pt x="7411" y="1260879"/>
                    <a:pt x="4518" y="1257986"/>
                  </a:cubicBezTo>
                  <a:cubicBezTo>
                    <a:pt x="1625" y="1255093"/>
                    <a:pt x="0" y="1251169"/>
                    <a:pt x="0" y="1247078"/>
                  </a:cubicBezTo>
                  <a:lnTo>
                    <a:pt x="0" y="15426"/>
                  </a:lnTo>
                  <a:cubicBezTo>
                    <a:pt x="0" y="11335"/>
                    <a:pt x="1625" y="7411"/>
                    <a:pt x="4518" y="4518"/>
                  </a:cubicBezTo>
                  <a:cubicBezTo>
                    <a:pt x="7411" y="1625"/>
                    <a:pt x="11335" y="0"/>
                    <a:pt x="15426" y="0"/>
                  </a:cubicBezTo>
                  <a:close/>
                </a:path>
              </a:pathLst>
            </a:custGeom>
            <a:blipFill>
              <a:blip r:embed="rId2"/>
              <a:stretch>
                <a:fillRect l="0" t="-54" r="0" b="-54"/>
              </a:stretch>
            </a:blipFill>
          </p:spPr>
        </p:sp>
      </p:grpSp>
      <p:sp>
        <p:nvSpPr>
          <p:cNvPr name="Freeform 4" id="4"/>
          <p:cNvSpPr/>
          <p:nvPr/>
        </p:nvSpPr>
        <p:spPr>
          <a:xfrm flipH="false" flipV="false" rot="0">
            <a:off x="15652179" y="8273075"/>
            <a:ext cx="2002506" cy="1762205"/>
          </a:xfrm>
          <a:custGeom>
            <a:avLst/>
            <a:gdLst/>
            <a:ahLst/>
            <a:cxnLst/>
            <a:rect r="r" b="b" t="t" l="l"/>
            <a:pathLst>
              <a:path h="1762205" w="2002506">
                <a:moveTo>
                  <a:pt x="0" y="0"/>
                </a:moveTo>
                <a:lnTo>
                  <a:pt x="2002506" y="0"/>
                </a:lnTo>
                <a:lnTo>
                  <a:pt x="2002506" y="1762205"/>
                </a:lnTo>
                <a:lnTo>
                  <a:pt x="0" y="1762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297588" y="707898"/>
            <a:ext cx="20952273" cy="641604"/>
          </a:xfrm>
          <a:prstGeom prst="rect">
            <a:avLst/>
          </a:prstGeom>
        </p:spPr>
        <p:txBody>
          <a:bodyPr anchor="t" rtlCol="false" tIns="0" lIns="0" bIns="0" rIns="0">
            <a:spAutoFit/>
          </a:bodyPr>
          <a:lstStyle/>
          <a:p>
            <a:pPr algn="r" marL="0" indent="0" lvl="0">
              <a:lnSpc>
                <a:spcPts val="4998"/>
              </a:lnSpc>
              <a:spcBef>
                <a:spcPct val="0"/>
              </a:spcBef>
            </a:pPr>
            <a:r>
              <a:rPr lang="en-US" b="true" sz="4200">
                <a:solidFill>
                  <a:srgbClr val="FFFFFF"/>
                </a:solidFill>
                <a:latin typeface="Akzidenz-Grotesk Heavy"/>
                <a:ea typeface="Akzidenz-Grotesk Heavy"/>
                <a:cs typeface="Akzidenz-Grotesk Heavy"/>
                <a:sym typeface="Akzidenz-Grotesk Heavy"/>
              </a:rPr>
              <a:t>Average CO2 Emissions per Activity in the Agri-Food Sector</a:t>
            </a:r>
          </a:p>
        </p:txBody>
      </p:sp>
      <p:sp>
        <p:nvSpPr>
          <p:cNvPr name="TextBox 6" id="6"/>
          <p:cNvSpPr txBox="true"/>
          <p:nvPr/>
        </p:nvSpPr>
        <p:spPr>
          <a:xfrm rot="0">
            <a:off x="12904527" y="3817114"/>
            <a:ext cx="5383473" cy="3147671"/>
          </a:xfrm>
          <a:prstGeom prst="rect">
            <a:avLst/>
          </a:prstGeom>
        </p:spPr>
        <p:txBody>
          <a:bodyPr anchor="t" rtlCol="false" tIns="0" lIns="0" bIns="0" rIns="0">
            <a:spAutoFit/>
          </a:bodyPr>
          <a:lstStyle/>
          <a:p>
            <a:pPr algn="ctr">
              <a:lnSpc>
                <a:spcPts val="3164"/>
              </a:lnSpc>
            </a:pPr>
            <a:r>
              <a:rPr lang="en-US" sz="2260" b="true">
                <a:solidFill>
                  <a:srgbClr val="FEFEFD"/>
                </a:solidFill>
                <a:latin typeface="Aileron Heavy"/>
                <a:ea typeface="Aileron Heavy"/>
                <a:cs typeface="Aileron Heavy"/>
                <a:sym typeface="Aileron Heavy"/>
              </a:rPr>
              <a:t>The feature IPPU  has the </a:t>
            </a:r>
          </a:p>
          <a:p>
            <a:pPr algn="ctr">
              <a:lnSpc>
                <a:spcPts val="3164"/>
              </a:lnSpc>
            </a:pPr>
            <a:r>
              <a:rPr lang="en-US" sz="2260" b="true">
                <a:solidFill>
                  <a:srgbClr val="FEFEFD"/>
                </a:solidFill>
                <a:latin typeface="Aileron Heavy"/>
                <a:ea typeface="Aileron Heavy"/>
                <a:cs typeface="Aileron Heavy"/>
                <a:sym typeface="Aileron Heavy"/>
              </a:rPr>
              <a:t>highest mean value compared </a:t>
            </a:r>
          </a:p>
          <a:p>
            <a:pPr algn="ctr">
              <a:lnSpc>
                <a:spcPts val="3164"/>
              </a:lnSpc>
            </a:pPr>
            <a:r>
              <a:rPr lang="en-US" sz="2260" b="true">
                <a:solidFill>
                  <a:srgbClr val="FEFEFD"/>
                </a:solidFill>
                <a:latin typeface="Aileron Heavy"/>
                <a:ea typeface="Aileron Heavy"/>
                <a:cs typeface="Aileron Heavy"/>
                <a:sym typeface="Aileron Heavy"/>
              </a:rPr>
              <a:t>to all other features. </a:t>
            </a:r>
          </a:p>
          <a:p>
            <a:pPr algn="ctr">
              <a:lnSpc>
                <a:spcPts val="3164"/>
              </a:lnSpc>
            </a:pPr>
            <a:r>
              <a:rPr lang="en-US" sz="2260" b="true">
                <a:solidFill>
                  <a:srgbClr val="FEFEFD"/>
                </a:solidFill>
                <a:latin typeface="Aileron Heavy"/>
                <a:ea typeface="Aileron Heavy"/>
                <a:cs typeface="Aileron Heavy"/>
                <a:sym typeface="Aileron Heavy"/>
              </a:rPr>
              <a:t>This indicates that emissions</a:t>
            </a:r>
          </a:p>
          <a:p>
            <a:pPr algn="ctr">
              <a:lnSpc>
                <a:spcPts val="3164"/>
              </a:lnSpc>
            </a:pPr>
            <a:r>
              <a:rPr lang="en-US" sz="2260" b="true">
                <a:solidFill>
                  <a:srgbClr val="FEFEFD"/>
                </a:solidFill>
                <a:latin typeface="Aileron Heavy"/>
                <a:ea typeface="Aileron Heavy"/>
                <a:cs typeface="Aileron Heavy"/>
                <a:sym typeface="Aileron Heavy"/>
              </a:rPr>
              <a:t> or contributions from industrial processes and product use </a:t>
            </a:r>
          </a:p>
          <a:p>
            <a:pPr algn="ctr">
              <a:lnSpc>
                <a:spcPts val="3164"/>
              </a:lnSpc>
              <a:spcBef>
                <a:spcPct val="0"/>
              </a:spcBef>
            </a:pPr>
            <a:r>
              <a:rPr lang="en-US" b="true" sz="2260">
                <a:solidFill>
                  <a:srgbClr val="FEFEFD"/>
                </a:solidFill>
                <a:latin typeface="Aileron Heavy"/>
                <a:ea typeface="Aileron Heavy"/>
                <a:cs typeface="Aileron Heavy"/>
                <a:sym typeface="Aileron Heavy"/>
              </a:rPr>
              <a:t>are the most significant contributor towards emissions.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832">
                <a:alpha val="100000"/>
              </a:srgbClr>
            </a:gs>
            <a:gs pos="100000">
              <a:srgbClr val="14320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8177824"/>
            <a:ext cx="18288000" cy="2109176"/>
            <a:chOff x="0" y="0"/>
            <a:chExt cx="4816593" cy="555503"/>
          </a:xfrm>
        </p:grpSpPr>
        <p:sp>
          <p:nvSpPr>
            <p:cNvPr name="Freeform 3" id="3"/>
            <p:cNvSpPr/>
            <p:nvPr/>
          </p:nvSpPr>
          <p:spPr>
            <a:xfrm flipH="false" flipV="false" rot="0">
              <a:off x="0" y="0"/>
              <a:ext cx="4816592" cy="555503"/>
            </a:xfrm>
            <a:custGeom>
              <a:avLst/>
              <a:gdLst/>
              <a:ahLst/>
              <a:cxnLst/>
              <a:rect r="r" b="b" t="t" l="l"/>
              <a:pathLst>
                <a:path h="555503" w="4816592">
                  <a:moveTo>
                    <a:pt x="0" y="0"/>
                  </a:moveTo>
                  <a:lnTo>
                    <a:pt x="4816592" y="0"/>
                  </a:lnTo>
                  <a:lnTo>
                    <a:pt x="4816592" y="555503"/>
                  </a:lnTo>
                  <a:lnTo>
                    <a:pt x="0" y="555503"/>
                  </a:lnTo>
                  <a:close/>
                </a:path>
              </a:pathLst>
            </a:custGeom>
            <a:solidFill>
              <a:srgbClr val="162A0F"/>
            </a:solidFill>
          </p:spPr>
        </p:sp>
        <p:sp>
          <p:nvSpPr>
            <p:cNvPr name="TextBox 4" id="4"/>
            <p:cNvSpPr txBox="true"/>
            <p:nvPr/>
          </p:nvSpPr>
          <p:spPr>
            <a:xfrm>
              <a:off x="0" y="-57150"/>
              <a:ext cx="4816593" cy="612653"/>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10800000">
            <a:off x="10961773" y="5882671"/>
            <a:ext cx="6297527" cy="4404329"/>
            <a:chOff x="0" y="0"/>
            <a:chExt cx="660400" cy="461867"/>
          </a:xfrm>
        </p:grpSpPr>
        <p:sp>
          <p:nvSpPr>
            <p:cNvPr name="Freeform 6" id="6"/>
            <p:cNvSpPr/>
            <p:nvPr/>
          </p:nvSpPr>
          <p:spPr>
            <a:xfrm flipH="false" flipV="false" rot="0">
              <a:off x="0" y="0"/>
              <a:ext cx="660400" cy="461867"/>
            </a:xfrm>
            <a:custGeom>
              <a:avLst/>
              <a:gdLst/>
              <a:ahLst/>
              <a:cxnLst/>
              <a:rect r="r" b="b" t="t" l="l"/>
              <a:pathLst>
                <a:path h="461867" w="660400">
                  <a:moveTo>
                    <a:pt x="220252" y="442798"/>
                  </a:moveTo>
                  <a:cubicBezTo>
                    <a:pt x="254109" y="454312"/>
                    <a:pt x="292600" y="461867"/>
                    <a:pt x="330378" y="461867"/>
                  </a:cubicBezTo>
                  <a:cubicBezTo>
                    <a:pt x="368157" y="461867"/>
                    <a:pt x="404509" y="455390"/>
                    <a:pt x="438009" y="443876"/>
                  </a:cubicBezTo>
                  <a:cubicBezTo>
                    <a:pt x="438723" y="443517"/>
                    <a:pt x="439435" y="443517"/>
                    <a:pt x="440148" y="443157"/>
                  </a:cubicBezTo>
                  <a:cubicBezTo>
                    <a:pt x="565955" y="397102"/>
                    <a:pt x="658618" y="275488"/>
                    <a:pt x="660400" y="141160"/>
                  </a:cubicBezTo>
                  <a:lnTo>
                    <a:pt x="660400" y="0"/>
                  </a:lnTo>
                  <a:lnTo>
                    <a:pt x="0" y="0"/>
                  </a:lnTo>
                  <a:lnTo>
                    <a:pt x="0" y="141055"/>
                  </a:lnTo>
                  <a:cubicBezTo>
                    <a:pt x="1782" y="276207"/>
                    <a:pt x="93019" y="397822"/>
                    <a:pt x="220252" y="442798"/>
                  </a:cubicBezTo>
                  <a:close/>
                </a:path>
              </a:pathLst>
            </a:custGeom>
            <a:solidFill>
              <a:srgbClr val="000000">
                <a:alpha val="31765"/>
              </a:srgbClr>
            </a:solidFill>
            <a:ln cap="sq" w="12700">
              <a:solidFill>
                <a:srgbClr val="000000"/>
              </a:solidFill>
              <a:prstDash val="solid"/>
              <a:miter/>
            </a:ln>
          </p:spPr>
        </p:sp>
      </p:grpSp>
      <p:sp>
        <p:nvSpPr>
          <p:cNvPr name="Freeform 7" id="7"/>
          <p:cNvSpPr/>
          <p:nvPr/>
        </p:nvSpPr>
        <p:spPr>
          <a:xfrm flipH="false" flipV="false" rot="0">
            <a:off x="9208870" y="6177775"/>
            <a:ext cx="1514080" cy="1505821"/>
          </a:xfrm>
          <a:custGeom>
            <a:avLst/>
            <a:gdLst/>
            <a:ahLst/>
            <a:cxnLst/>
            <a:rect r="r" b="b" t="t" l="l"/>
            <a:pathLst>
              <a:path h="1505821" w="1514080">
                <a:moveTo>
                  <a:pt x="0" y="0"/>
                </a:moveTo>
                <a:lnTo>
                  <a:pt x="1514080" y="0"/>
                </a:lnTo>
                <a:lnTo>
                  <a:pt x="1514080" y="1505821"/>
                </a:lnTo>
                <a:lnTo>
                  <a:pt x="0" y="15058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13160447" y="3834749"/>
            <a:ext cx="4098853" cy="1308751"/>
          </a:xfrm>
          <a:custGeom>
            <a:avLst/>
            <a:gdLst/>
            <a:ahLst/>
            <a:cxnLst/>
            <a:rect r="r" b="b" t="t" l="l"/>
            <a:pathLst>
              <a:path h="1308751" w="4098853">
                <a:moveTo>
                  <a:pt x="0" y="0"/>
                </a:moveTo>
                <a:lnTo>
                  <a:pt x="4098853" y="0"/>
                </a:lnTo>
                <a:lnTo>
                  <a:pt x="4098853" y="1308751"/>
                </a:lnTo>
                <a:lnTo>
                  <a:pt x="0" y="1308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9" id="9"/>
          <p:cNvGrpSpPr/>
          <p:nvPr/>
        </p:nvGrpSpPr>
        <p:grpSpPr>
          <a:xfrm rot="0">
            <a:off x="2071521" y="1559700"/>
            <a:ext cx="12724502" cy="9053408"/>
            <a:chOff x="0" y="0"/>
            <a:chExt cx="3351309" cy="2384437"/>
          </a:xfrm>
        </p:grpSpPr>
        <p:sp>
          <p:nvSpPr>
            <p:cNvPr name="Freeform 10" id="10"/>
            <p:cNvSpPr/>
            <p:nvPr/>
          </p:nvSpPr>
          <p:spPr>
            <a:xfrm flipH="false" flipV="false" rot="0">
              <a:off x="0" y="0"/>
              <a:ext cx="3351309" cy="2384437"/>
            </a:xfrm>
            <a:custGeom>
              <a:avLst/>
              <a:gdLst/>
              <a:ahLst/>
              <a:cxnLst/>
              <a:rect r="r" b="b" t="t" l="l"/>
              <a:pathLst>
                <a:path h="2384437" w="3351309">
                  <a:moveTo>
                    <a:pt x="18253" y="0"/>
                  </a:moveTo>
                  <a:lnTo>
                    <a:pt x="3333057" y="0"/>
                  </a:lnTo>
                  <a:cubicBezTo>
                    <a:pt x="3343137" y="0"/>
                    <a:pt x="3351309" y="8172"/>
                    <a:pt x="3351309" y="18253"/>
                  </a:cubicBezTo>
                  <a:lnTo>
                    <a:pt x="3351309" y="2366184"/>
                  </a:lnTo>
                  <a:cubicBezTo>
                    <a:pt x="3351309" y="2376265"/>
                    <a:pt x="3343137" y="2384437"/>
                    <a:pt x="3333057" y="2384437"/>
                  </a:cubicBezTo>
                  <a:lnTo>
                    <a:pt x="18253" y="2384437"/>
                  </a:lnTo>
                  <a:cubicBezTo>
                    <a:pt x="8172" y="2384437"/>
                    <a:pt x="0" y="2376265"/>
                    <a:pt x="0" y="2366184"/>
                  </a:cubicBezTo>
                  <a:lnTo>
                    <a:pt x="0" y="18253"/>
                  </a:lnTo>
                  <a:cubicBezTo>
                    <a:pt x="0" y="8172"/>
                    <a:pt x="8172" y="0"/>
                    <a:pt x="18253" y="0"/>
                  </a:cubicBezTo>
                  <a:close/>
                </a:path>
              </a:pathLst>
            </a:custGeom>
            <a:solidFill>
              <a:srgbClr val="9AC057"/>
            </a:solidFill>
            <a:ln cap="rnd">
              <a:noFill/>
              <a:prstDash val="solid"/>
              <a:round/>
            </a:ln>
          </p:spPr>
        </p:sp>
        <p:sp>
          <p:nvSpPr>
            <p:cNvPr name="TextBox 11" id="11"/>
            <p:cNvSpPr txBox="true"/>
            <p:nvPr/>
          </p:nvSpPr>
          <p:spPr>
            <a:xfrm>
              <a:off x="0" y="-57150"/>
              <a:ext cx="3351309" cy="2441587"/>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12" id="12"/>
          <p:cNvSpPr/>
          <p:nvPr/>
        </p:nvSpPr>
        <p:spPr>
          <a:xfrm flipH="false" flipV="false" rot="0">
            <a:off x="2905976" y="1885809"/>
            <a:ext cx="11204560" cy="8401191"/>
          </a:xfrm>
          <a:custGeom>
            <a:avLst/>
            <a:gdLst/>
            <a:ahLst/>
            <a:cxnLst/>
            <a:rect r="r" b="b" t="t" l="l"/>
            <a:pathLst>
              <a:path h="8401191" w="11204560">
                <a:moveTo>
                  <a:pt x="0" y="0"/>
                </a:moveTo>
                <a:lnTo>
                  <a:pt x="11204561" y="0"/>
                </a:lnTo>
                <a:lnTo>
                  <a:pt x="11204561" y="8401191"/>
                </a:lnTo>
                <a:lnTo>
                  <a:pt x="0" y="8401191"/>
                </a:lnTo>
                <a:lnTo>
                  <a:pt x="0" y="0"/>
                </a:lnTo>
                <a:close/>
              </a:path>
            </a:pathLst>
          </a:custGeom>
          <a:blipFill>
            <a:blip r:embed="rId6"/>
            <a:stretch>
              <a:fillRect l="0" t="0" r="-270" b="0"/>
            </a:stretch>
          </a:blipFill>
        </p:spPr>
      </p:sp>
      <p:sp>
        <p:nvSpPr>
          <p:cNvPr name="Freeform 13" id="13"/>
          <p:cNvSpPr/>
          <p:nvPr/>
        </p:nvSpPr>
        <p:spPr>
          <a:xfrm flipH="false" flipV="false" rot="0">
            <a:off x="15510818" y="7333542"/>
            <a:ext cx="2614449" cy="2754688"/>
          </a:xfrm>
          <a:custGeom>
            <a:avLst/>
            <a:gdLst/>
            <a:ahLst/>
            <a:cxnLst/>
            <a:rect r="r" b="b" t="t" l="l"/>
            <a:pathLst>
              <a:path h="2754688" w="2614449">
                <a:moveTo>
                  <a:pt x="0" y="0"/>
                </a:moveTo>
                <a:lnTo>
                  <a:pt x="2614450" y="0"/>
                </a:lnTo>
                <a:lnTo>
                  <a:pt x="2614450" y="2754688"/>
                </a:lnTo>
                <a:lnTo>
                  <a:pt x="0" y="27546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3251346" y="606044"/>
            <a:ext cx="17567935" cy="845312"/>
          </a:xfrm>
          <a:prstGeom prst="rect">
            <a:avLst/>
          </a:prstGeom>
        </p:spPr>
        <p:txBody>
          <a:bodyPr anchor="t" rtlCol="false" tIns="0" lIns="0" bIns="0" rIns="0">
            <a:spAutoFit/>
          </a:bodyPr>
          <a:lstStyle/>
          <a:p>
            <a:pPr algn="l" marL="0" indent="0" lvl="0">
              <a:lnSpc>
                <a:spcPts val="6663"/>
              </a:lnSpc>
              <a:spcBef>
                <a:spcPct val="0"/>
              </a:spcBef>
            </a:pPr>
            <a:r>
              <a:rPr lang="en-US" b="true" sz="5599">
                <a:solidFill>
                  <a:srgbClr val="FFFFFF"/>
                </a:solidFill>
                <a:latin typeface="Akzidenz-Grotesk Heavy"/>
                <a:ea typeface="Akzidenz-Grotesk Heavy"/>
                <a:cs typeface="Akzidenz-Grotesk Heavy"/>
                <a:sym typeface="Akzidenz-Grotesk Heavy"/>
              </a:rPr>
              <a:t>Average Temperature vs Year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832">
                <a:alpha val="100000"/>
              </a:srgbClr>
            </a:gs>
            <a:gs pos="100000">
              <a:srgbClr val="14320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02479" y="483569"/>
            <a:ext cx="18288000" cy="3298511"/>
            <a:chOff x="0" y="0"/>
            <a:chExt cx="4816593" cy="868744"/>
          </a:xfrm>
        </p:grpSpPr>
        <p:sp>
          <p:nvSpPr>
            <p:cNvPr name="Freeform 3" id="3"/>
            <p:cNvSpPr/>
            <p:nvPr/>
          </p:nvSpPr>
          <p:spPr>
            <a:xfrm flipH="false" flipV="false" rot="0">
              <a:off x="0" y="0"/>
              <a:ext cx="4816592" cy="868744"/>
            </a:xfrm>
            <a:custGeom>
              <a:avLst/>
              <a:gdLst/>
              <a:ahLst/>
              <a:cxnLst/>
              <a:rect r="r" b="b" t="t" l="l"/>
              <a:pathLst>
                <a:path h="868744" w="4816592">
                  <a:moveTo>
                    <a:pt x="0" y="0"/>
                  </a:moveTo>
                  <a:lnTo>
                    <a:pt x="4816592" y="0"/>
                  </a:lnTo>
                  <a:lnTo>
                    <a:pt x="4816592" y="868744"/>
                  </a:lnTo>
                  <a:lnTo>
                    <a:pt x="0" y="868744"/>
                  </a:lnTo>
                  <a:close/>
                </a:path>
              </a:pathLst>
            </a:custGeom>
            <a:solidFill>
              <a:srgbClr val="1D350F"/>
            </a:solidFill>
          </p:spPr>
        </p:sp>
        <p:sp>
          <p:nvSpPr>
            <p:cNvPr name="TextBox 4" id="4"/>
            <p:cNvSpPr txBox="true"/>
            <p:nvPr/>
          </p:nvSpPr>
          <p:spPr>
            <a:xfrm>
              <a:off x="0" y="-57150"/>
              <a:ext cx="4816593" cy="925894"/>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10800000">
            <a:off x="1028700" y="8267051"/>
            <a:ext cx="3104473" cy="991249"/>
          </a:xfrm>
          <a:custGeom>
            <a:avLst/>
            <a:gdLst/>
            <a:ahLst/>
            <a:cxnLst/>
            <a:rect r="r" b="b" t="t" l="l"/>
            <a:pathLst>
              <a:path h="991249" w="3104473">
                <a:moveTo>
                  <a:pt x="0" y="0"/>
                </a:moveTo>
                <a:lnTo>
                  <a:pt x="3104473" y="0"/>
                </a:lnTo>
                <a:lnTo>
                  <a:pt x="3104473" y="991249"/>
                </a:lnTo>
                <a:lnTo>
                  <a:pt x="0" y="991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57498" y="216431"/>
            <a:ext cx="9867310" cy="10070569"/>
          </a:xfrm>
          <a:custGeom>
            <a:avLst/>
            <a:gdLst/>
            <a:ahLst/>
            <a:cxnLst/>
            <a:rect r="r" b="b" t="t" l="l"/>
            <a:pathLst>
              <a:path h="10070569" w="9867310">
                <a:moveTo>
                  <a:pt x="0" y="0"/>
                </a:moveTo>
                <a:lnTo>
                  <a:pt x="9867310" y="0"/>
                </a:lnTo>
                <a:lnTo>
                  <a:pt x="9867310" y="10070569"/>
                </a:lnTo>
                <a:lnTo>
                  <a:pt x="0" y="10070569"/>
                </a:lnTo>
                <a:lnTo>
                  <a:pt x="0" y="0"/>
                </a:lnTo>
                <a:close/>
              </a:path>
            </a:pathLst>
          </a:custGeom>
          <a:blipFill>
            <a:blip r:embed="rId4"/>
            <a:stretch>
              <a:fillRect l="0" t="0" r="0" b="0"/>
            </a:stretch>
          </a:blipFill>
        </p:spPr>
      </p:sp>
      <p:sp>
        <p:nvSpPr>
          <p:cNvPr name="Freeform 7" id="7"/>
          <p:cNvSpPr/>
          <p:nvPr/>
        </p:nvSpPr>
        <p:spPr>
          <a:xfrm flipH="false" flipV="false" rot="0">
            <a:off x="15953719" y="7522686"/>
            <a:ext cx="2334281" cy="2479979"/>
          </a:xfrm>
          <a:custGeom>
            <a:avLst/>
            <a:gdLst/>
            <a:ahLst/>
            <a:cxnLst/>
            <a:rect r="r" b="b" t="t" l="l"/>
            <a:pathLst>
              <a:path h="2479979" w="2334281">
                <a:moveTo>
                  <a:pt x="0" y="0"/>
                </a:moveTo>
                <a:lnTo>
                  <a:pt x="2334281" y="0"/>
                </a:lnTo>
                <a:lnTo>
                  <a:pt x="2334281" y="2479979"/>
                </a:lnTo>
                <a:lnTo>
                  <a:pt x="0" y="2479979"/>
                </a:lnTo>
                <a:lnTo>
                  <a:pt x="0" y="0"/>
                </a:lnTo>
                <a:close/>
              </a:path>
            </a:pathLst>
          </a:custGeom>
          <a:blipFill>
            <a:blip r:embed="rId5"/>
            <a:stretch>
              <a:fillRect l="0" t="0" r="0" b="0"/>
            </a:stretch>
          </a:blipFill>
        </p:spPr>
      </p:sp>
      <p:sp>
        <p:nvSpPr>
          <p:cNvPr name="TextBox 8" id="8"/>
          <p:cNvSpPr txBox="true"/>
          <p:nvPr/>
        </p:nvSpPr>
        <p:spPr>
          <a:xfrm rot="0">
            <a:off x="722113" y="9604451"/>
            <a:ext cx="8999141" cy="372743"/>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B7BCAF"/>
                </a:solidFill>
                <a:latin typeface="Aileron Bold"/>
                <a:ea typeface="Aileron Bold"/>
                <a:cs typeface="Aileron Bold"/>
                <a:sym typeface="Aileron Bold"/>
              </a:rPr>
              <a:t>xxxxx</a:t>
            </a:r>
          </a:p>
        </p:txBody>
      </p:sp>
      <p:sp>
        <p:nvSpPr>
          <p:cNvPr name="TextBox 9" id="9"/>
          <p:cNvSpPr txBox="true"/>
          <p:nvPr/>
        </p:nvSpPr>
        <p:spPr>
          <a:xfrm rot="0">
            <a:off x="7940806" y="1367586"/>
            <a:ext cx="9318494" cy="1530477"/>
          </a:xfrm>
          <a:prstGeom prst="rect">
            <a:avLst/>
          </a:prstGeom>
        </p:spPr>
        <p:txBody>
          <a:bodyPr anchor="t" rtlCol="false" tIns="0" lIns="0" bIns="0" rIns="0">
            <a:spAutoFit/>
          </a:bodyPr>
          <a:lstStyle/>
          <a:p>
            <a:pPr algn="r">
              <a:lnSpc>
                <a:spcPts val="6069"/>
              </a:lnSpc>
            </a:pPr>
            <a:r>
              <a:rPr lang="en-US" sz="5100" b="true">
                <a:solidFill>
                  <a:srgbClr val="FFFFFF"/>
                </a:solidFill>
                <a:latin typeface="Akzidenz-Grotesk Heavy"/>
                <a:ea typeface="Akzidenz-Grotesk Heavy"/>
                <a:cs typeface="Akzidenz-Grotesk Heavy"/>
                <a:sym typeface="Akzidenz-Grotesk Heavy"/>
              </a:rPr>
              <a:t>Chosen Predictive </a:t>
            </a:r>
          </a:p>
          <a:p>
            <a:pPr algn="r" marL="0" indent="0" lvl="0">
              <a:lnSpc>
                <a:spcPts val="6069"/>
              </a:lnSpc>
              <a:spcBef>
                <a:spcPct val="0"/>
              </a:spcBef>
            </a:pPr>
            <a:r>
              <a:rPr lang="en-US" b="true" sz="5100">
                <a:solidFill>
                  <a:srgbClr val="FFFFFF"/>
                </a:solidFill>
                <a:latin typeface="Akzidenz-Grotesk Heavy"/>
                <a:ea typeface="Akzidenz-Grotesk Heavy"/>
                <a:cs typeface="Akzidenz-Grotesk Heavy"/>
                <a:sym typeface="Akzidenz-Grotesk Heavy"/>
              </a:rPr>
              <a:t>Model and Accuracy</a:t>
            </a:r>
          </a:p>
        </p:txBody>
      </p:sp>
      <p:sp>
        <p:nvSpPr>
          <p:cNvPr name="TextBox 10" id="10"/>
          <p:cNvSpPr txBox="true"/>
          <p:nvPr/>
        </p:nvSpPr>
        <p:spPr>
          <a:xfrm rot="0">
            <a:off x="10342299" y="3978593"/>
            <a:ext cx="7743222" cy="3328033"/>
          </a:xfrm>
          <a:prstGeom prst="rect">
            <a:avLst/>
          </a:prstGeom>
        </p:spPr>
        <p:txBody>
          <a:bodyPr anchor="t" rtlCol="false" tIns="0" lIns="0" bIns="0" rIns="0">
            <a:spAutoFit/>
          </a:bodyPr>
          <a:lstStyle/>
          <a:p>
            <a:pPr algn="l">
              <a:lnSpc>
                <a:spcPts val="2940"/>
              </a:lnSpc>
              <a:spcBef>
                <a:spcPct val="0"/>
              </a:spcBef>
            </a:pPr>
            <a:r>
              <a:rPr lang="en-US" sz="2100">
                <a:solidFill>
                  <a:srgbClr val="FEFEFD"/>
                </a:solidFill>
                <a:latin typeface="Inter"/>
                <a:ea typeface="Inter"/>
                <a:cs typeface="Inter"/>
                <a:sym typeface="Inter"/>
              </a:rPr>
              <a:t>Performance Metrics:</a:t>
            </a:r>
          </a:p>
          <a:p>
            <a:pPr algn="l">
              <a:lnSpc>
                <a:spcPts val="2940"/>
              </a:lnSpc>
              <a:spcBef>
                <a:spcPct val="0"/>
              </a:spcBef>
            </a:pPr>
            <a:r>
              <a:rPr lang="en-US" sz="2100">
                <a:solidFill>
                  <a:srgbClr val="FEFEFD"/>
                </a:solidFill>
                <a:latin typeface="Inter"/>
                <a:ea typeface="Inter"/>
                <a:cs typeface="Inter"/>
                <a:sym typeface="Inter"/>
              </a:rPr>
              <a:t>R² Score: The model ( random forest)  explains 59% of the variation in the data, indicating a decent fit, but there is still room for improvement.</a:t>
            </a:r>
          </a:p>
          <a:p>
            <a:pPr algn="l">
              <a:lnSpc>
                <a:spcPts val="2940"/>
              </a:lnSpc>
              <a:spcBef>
                <a:spcPct val="0"/>
              </a:spcBef>
            </a:pPr>
            <a:r>
              <a:rPr lang="en-US" sz="2100">
                <a:solidFill>
                  <a:srgbClr val="FEFEFD"/>
                </a:solidFill>
                <a:latin typeface="Inter"/>
                <a:ea typeface="Inter"/>
                <a:cs typeface="Inter"/>
                <a:sym typeface="Inter"/>
              </a:rPr>
              <a:t>MAE (Mean Absolute Error): On average, the model's predictions are off by about 0.256.</a:t>
            </a:r>
          </a:p>
          <a:p>
            <a:pPr algn="l">
              <a:lnSpc>
                <a:spcPts val="2940"/>
              </a:lnSpc>
              <a:spcBef>
                <a:spcPct val="0"/>
              </a:spcBef>
            </a:pPr>
            <a:r>
              <a:rPr lang="en-US" sz="2100">
                <a:solidFill>
                  <a:srgbClr val="FEFEFD"/>
                </a:solidFill>
                <a:latin typeface="Inter"/>
                <a:ea typeface="Inter"/>
                <a:cs typeface="Inter"/>
                <a:sym typeface="Inter"/>
              </a:rPr>
              <a:t>MSE (Mean Squared Error): The average squared difference between the actual and predicted values is 0.12188, suggesting small errors.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832">
                <a:alpha val="100000"/>
              </a:srgbClr>
            </a:gs>
            <a:gs pos="100000">
              <a:srgbClr val="14320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514397" y="2148982"/>
            <a:ext cx="16488437" cy="7788029"/>
            <a:chOff x="0" y="0"/>
            <a:chExt cx="4342634" cy="2051168"/>
          </a:xfrm>
        </p:grpSpPr>
        <p:sp>
          <p:nvSpPr>
            <p:cNvPr name="Freeform 3" id="3"/>
            <p:cNvSpPr/>
            <p:nvPr/>
          </p:nvSpPr>
          <p:spPr>
            <a:xfrm flipH="false" flipV="false" rot="0">
              <a:off x="0" y="0"/>
              <a:ext cx="4342633" cy="2051168"/>
            </a:xfrm>
            <a:custGeom>
              <a:avLst/>
              <a:gdLst/>
              <a:ahLst/>
              <a:cxnLst/>
              <a:rect r="r" b="b" t="t" l="l"/>
              <a:pathLst>
                <a:path h="2051168" w="4342633">
                  <a:moveTo>
                    <a:pt x="14086" y="0"/>
                  </a:moveTo>
                  <a:lnTo>
                    <a:pt x="4328547" y="0"/>
                  </a:lnTo>
                  <a:cubicBezTo>
                    <a:pt x="4336327" y="0"/>
                    <a:pt x="4342633" y="6307"/>
                    <a:pt x="4342633" y="14086"/>
                  </a:cubicBezTo>
                  <a:lnTo>
                    <a:pt x="4342633" y="2037082"/>
                  </a:lnTo>
                  <a:cubicBezTo>
                    <a:pt x="4342633" y="2044861"/>
                    <a:pt x="4336327" y="2051168"/>
                    <a:pt x="4328547" y="2051168"/>
                  </a:cubicBezTo>
                  <a:lnTo>
                    <a:pt x="14086" y="2051168"/>
                  </a:lnTo>
                  <a:cubicBezTo>
                    <a:pt x="10350" y="2051168"/>
                    <a:pt x="6767" y="2049684"/>
                    <a:pt x="4126" y="2047042"/>
                  </a:cubicBezTo>
                  <a:cubicBezTo>
                    <a:pt x="1484" y="2044401"/>
                    <a:pt x="0" y="2040818"/>
                    <a:pt x="0" y="2037082"/>
                  </a:cubicBezTo>
                  <a:lnTo>
                    <a:pt x="0" y="14086"/>
                  </a:lnTo>
                  <a:cubicBezTo>
                    <a:pt x="0" y="6307"/>
                    <a:pt x="6307" y="0"/>
                    <a:pt x="14086" y="0"/>
                  </a:cubicBezTo>
                  <a:close/>
                </a:path>
              </a:pathLst>
            </a:custGeom>
            <a:solidFill>
              <a:srgbClr val="9AC057"/>
            </a:solidFill>
            <a:ln cap="rnd">
              <a:noFill/>
              <a:prstDash val="solid"/>
              <a:round/>
            </a:ln>
          </p:spPr>
        </p:sp>
        <p:sp>
          <p:nvSpPr>
            <p:cNvPr name="TextBox 4" id="4"/>
            <p:cNvSpPr txBox="true"/>
            <p:nvPr/>
          </p:nvSpPr>
          <p:spPr>
            <a:xfrm>
              <a:off x="0" y="-57150"/>
              <a:ext cx="4342634" cy="2108318"/>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16372201" y="1045861"/>
            <a:ext cx="1261266" cy="1254387"/>
          </a:xfrm>
          <a:custGeom>
            <a:avLst/>
            <a:gdLst/>
            <a:ahLst/>
            <a:cxnLst/>
            <a:rect r="r" b="b" t="t" l="l"/>
            <a:pathLst>
              <a:path h="1254387" w="1261266">
                <a:moveTo>
                  <a:pt x="0" y="0"/>
                </a:moveTo>
                <a:lnTo>
                  <a:pt x="1261266" y="0"/>
                </a:lnTo>
                <a:lnTo>
                  <a:pt x="1261266" y="1254386"/>
                </a:lnTo>
                <a:lnTo>
                  <a:pt x="0" y="1254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2374093" y="784082"/>
            <a:ext cx="3623941" cy="1157113"/>
          </a:xfrm>
          <a:custGeom>
            <a:avLst/>
            <a:gdLst/>
            <a:ahLst/>
            <a:cxnLst/>
            <a:rect r="r" b="b" t="t" l="l"/>
            <a:pathLst>
              <a:path h="1157113" w="3623941">
                <a:moveTo>
                  <a:pt x="0" y="0"/>
                </a:moveTo>
                <a:lnTo>
                  <a:pt x="3623941" y="0"/>
                </a:lnTo>
                <a:lnTo>
                  <a:pt x="3623941" y="1157113"/>
                </a:lnTo>
                <a:lnTo>
                  <a:pt x="0" y="1157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28700" y="2405742"/>
            <a:ext cx="13883054" cy="7305957"/>
          </a:xfrm>
          <a:custGeom>
            <a:avLst/>
            <a:gdLst/>
            <a:ahLst/>
            <a:cxnLst/>
            <a:rect r="r" b="b" t="t" l="l"/>
            <a:pathLst>
              <a:path h="7305957" w="13883054">
                <a:moveTo>
                  <a:pt x="0" y="0"/>
                </a:moveTo>
                <a:lnTo>
                  <a:pt x="13883054" y="0"/>
                </a:lnTo>
                <a:lnTo>
                  <a:pt x="13883054" y="7305957"/>
                </a:lnTo>
                <a:lnTo>
                  <a:pt x="0" y="7305957"/>
                </a:lnTo>
                <a:lnTo>
                  <a:pt x="0" y="0"/>
                </a:lnTo>
                <a:close/>
              </a:path>
            </a:pathLst>
          </a:custGeom>
          <a:blipFill>
            <a:blip r:embed="rId6"/>
            <a:stretch>
              <a:fillRect l="0" t="0" r="0" b="0"/>
            </a:stretch>
          </a:blipFill>
        </p:spPr>
      </p:sp>
      <p:sp>
        <p:nvSpPr>
          <p:cNvPr name="TextBox 8" id="8"/>
          <p:cNvSpPr txBox="true"/>
          <p:nvPr/>
        </p:nvSpPr>
        <p:spPr>
          <a:xfrm rot="0">
            <a:off x="1028700" y="1038225"/>
            <a:ext cx="9838168" cy="902970"/>
          </a:xfrm>
          <a:prstGeom prst="rect">
            <a:avLst/>
          </a:prstGeom>
        </p:spPr>
        <p:txBody>
          <a:bodyPr anchor="t" rtlCol="false" tIns="0" lIns="0" bIns="0" rIns="0">
            <a:spAutoFit/>
          </a:bodyPr>
          <a:lstStyle/>
          <a:p>
            <a:pPr algn="l" marL="0" indent="0" lvl="0">
              <a:lnSpc>
                <a:spcPts val="7139"/>
              </a:lnSpc>
              <a:spcBef>
                <a:spcPct val="0"/>
              </a:spcBef>
            </a:pPr>
            <a:r>
              <a:rPr lang="en-US" b="true" sz="5999">
                <a:solidFill>
                  <a:srgbClr val="FFFFFF"/>
                </a:solidFill>
                <a:latin typeface="Akzidenz-Grotesk Heavy"/>
                <a:ea typeface="Akzidenz-Grotesk Heavy"/>
                <a:cs typeface="Akzidenz-Grotesk Heavy"/>
                <a:sym typeface="Akzidenz-Grotesk Heavy"/>
              </a:rPr>
              <a:t>Most Influential Factors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6832">
                <a:alpha val="100000"/>
              </a:srgbClr>
            </a:gs>
            <a:gs pos="100000">
              <a:srgbClr val="14320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98027" y="2269974"/>
            <a:ext cx="18091946" cy="7697309"/>
            <a:chOff x="0" y="0"/>
            <a:chExt cx="4764957" cy="2027275"/>
          </a:xfrm>
        </p:grpSpPr>
        <p:sp>
          <p:nvSpPr>
            <p:cNvPr name="Freeform 3" id="3"/>
            <p:cNvSpPr/>
            <p:nvPr/>
          </p:nvSpPr>
          <p:spPr>
            <a:xfrm flipH="false" flipV="false" rot="0">
              <a:off x="0" y="0"/>
              <a:ext cx="4764957" cy="2027275"/>
            </a:xfrm>
            <a:custGeom>
              <a:avLst/>
              <a:gdLst/>
              <a:ahLst/>
              <a:cxnLst/>
              <a:rect r="r" b="b" t="t" l="l"/>
              <a:pathLst>
                <a:path h="2027275" w="4764957">
                  <a:moveTo>
                    <a:pt x="12838" y="0"/>
                  </a:moveTo>
                  <a:lnTo>
                    <a:pt x="4752119" y="0"/>
                  </a:lnTo>
                  <a:cubicBezTo>
                    <a:pt x="4755524" y="0"/>
                    <a:pt x="4758789" y="1353"/>
                    <a:pt x="4761197" y="3760"/>
                  </a:cubicBezTo>
                  <a:cubicBezTo>
                    <a:pt x="4763604" y="6168"/>
                    <a:pt x="4764957" y="9433"/>
                    <a:pt x="4764957" y="12838"/>
                  </a:cubicBezTo>
                  <a:lnTo>
                    <a:pt x="4764957" y="2014437"/>
                  </a:lnTo>
                  <a:cubicBezTo>
                    <a:pt x="4764957" y="2017842"/>
                    <a:pt x="4763604" y="2021107"/>
                    <a:pt x="4761197" y="2023515"/>
                  </a:cubicBezTo>
                  <a:cubicBezTo>
                    <a:pt x="4758789" y="2025922"/>
                    <a:pt x="4755524" y="2027275"/>
                    <a:pt x="4752119" y="2027275"/>
                  </a:cubicBezTo>
                  <a:lnTo>
                    <a:pt x="12838" y="2027275"/>
                  </a:lnTo>
                  <a:cubicBezTo>
                    <a:pt x="9433" y="2027275"/>
                    <a:pt x="6168" y="2025922"/>
                    <a:pt x="3760" y="2023515"/>
                  </a:cubicBezTo>
                  <a:cubicBezTo>
                    <a:pt x="1353" y="2021107"/>
                    <a:pt x="0" y="2017842"/>
                    <a:pt x="0" y="2014437"/>
                  </a:cubicBezTo>
                  <a:lnTo>
                    <a:pt x="0" y="12838"/>
                  </a:lnTo>
                  <a:cubicBezTo>
                    <a:pt x="0" y="9433"/>
                    <a:pt x="1353" y="6168"/>
                    <a:pt x="3760" y="3760"/>
                  </a:cubicBezTo>
                  <a:cubicBezTo>
                    <a:pt x="6168" y="1353"/>
                    <a:pt x="9433" y="0"/>
                    <a:pt x="12838" y="0"/>
                  </a:cubicBezTo>
                  <a:close/>
                </a:path>
              </a:pathLst>
            </a:custGeom>
            <a:solidFill>
              <a:srgbClr val="9AC057"/>
            </a:solidFill>
            <a:ln cap="rnd">
              <a:noFill/>
              <a:prstDash val="solid"/>
              <a:round/>
            </a:ln>
          </p:spPr>
        </p:sp>
        <p:sp>
          <p:nvSpPr>
            <p:cNvPr name="TextBox 4" id="4"/>
            <p:cNvSpPr txBox="true"/>
            <p:nvPr/>
          </p:nvSpPr>
          <p:spPr>
            <a:xfrm>
              <a:off x="0" y="-57150"/>
              <a:ext cx="4764957" cy="2084425"/>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183170" y="2786984"/>
            <a:ext cx="18104830" cy="5581645"/>
          </a:xfrm>
          <a:prstGeom prst="rect">
            <a:avLst/>
          </a:prstGeom>
        </p:spPr>
        <p:txBody>
          <a:bodyPr anchor="t" rtlCol="false" tIns="0" lIns="0" bIns="0" rIns="0">
            <a:spAutoFit/>
          </a:bodyPr>
          <a:lstStyle/>
          <a:p>
            <a:pPr algn="l">
              <a:lnSpc>
                <a:spcPts val="2948"/>
              </a:lnSpc>
              <a:spcBef>
                <a:spcPct val="0"/>
              </a:spcBef>
            </a:pPr>
            <a:r>
              <a:rPr lang="en-US" sz="2105">
                <a:solidFill>
                  <a:srgbClr val="062409"/>
                </a:solidFill>
                <a:latin typeface="Glacial Indifference"/>
                <a:ea typeface="Glacial Indifference"/>
                <a:cs typeface="Glacial Indifference"/>
                <a:sym typeface="Glacial Indifference"/>
              </a:rPr>
              <a:t>These recommendations focus on the sectors with the greatest influence on temperature rise, offering targeted strategies to mitigate climate change effectively:</a:t>
            </a:r>
          </a:p>
          <a:p>
            <a:pPr algn="l" marL="454658" indent="-227329" lvl="1">
              <a:lnSpc>
                <a:spcPts val="2948"/>
              </a:lnSpc>
              <a:spcBef>
                <a:spcPct val="0"/>
              </a:spcBef>
              <a:buAutoNum type="arabicPeriod" startAt="1"/>
            </a:pPr>
            <a:r>
              <a:rPr lang="en-US" sz="2105">
                <a:solidFill>
                  <a:srgbClr val="062409"/>
                </a:solidFill>
                <a:latin typeface="Glacial Indifference"/>
                <a:ea typeface="Glacial Indifference"/>
                <a:cs typeface="Glacial Indifference"/>
                <a:sym typeface="Glacial Indifference"/>
              </a:rPr>
              <a:t>Reduce Manure Emissions</a:t>
            </a:r>
          </a:p>
          <a:p>
            <a:pPr algn="l" marL="909316" indent="-303105" lvl="2">
              <a:lnSpc>
                <a:spcPts val="2948"/>
              </a:lnSpc>
              <a:spcBef>
                <a:spcPct val="0"/>
              </a:spcBef>
              <a:buFont typeface="Arial"/>
              <a:buChar char="⚬"/>
            </a:pPr>
            <a:r>
              <a:rPr lang="en-US" sz="2105">
                <a:solidFill>
                  <a:srgbClr val="062409"/>
                </a:solidFill>
                <a:latin typeface="Glacial Indifference"/>
                <a:ea typeface="Glacial Indifference"/>
                <a:cs typeface="Glacial Indifference"/>
                <a:sym typeface="Glacial Indifference"/>
              </a:rPr>
              <a:t>Implement sustainable manure management practices (e.g., anaerobic digestion, composting) to minimize methane release.</a:t>
            </a:r>
          </a:p>
          <a:p>
            <a:pPr algn="l" marL="909316" indent="-303105" lvl="2">
              <a:lnSpc>
                <a:spcPts val="2948"/>
              </a:lnSpc>
              <a:spcBef>
                <a:spcPct val="0"/>
              </a:spcBef>
              <a:buFont typeface="Arial"/>
              <a:buChar char="⚬"/>
            </a:pPr>
            <a:r>
              <a:rPr lang="en-US" sz="2105">
                <a:solidFill>
                  <a:srgbClr val="062409"/>
                </a:solidFill>
                <a:latin typeface="Glacial Indifference"/>
                <a:ea typeface="Glacial Indifference"/>
                <a:cs typeface="Glacial Indifference"/>
                <a:sym typeface="Glacial Indifference"/>
              </a:rPr>
              <a:t>Promote alternative fertilizers and soil health practices to reduce dependency on livestock waste.</a:t>
            </a:r>
          </a:p>
          <a:p>
            <a:pPr algn="l" marL="454658" indent="-227329" lvl="1">
              <a:lnSpc>
                <a:spcPts val="2948"/>
              </a:lnSpc>
              <a:spcBef>
                <a:spcPct val="0"/>
              </a:spcBef>
              <a:buAutoNum type="arabicPeriod" startAt="1"/>
            </a:pPr>
            <a:r>
              <a:rPr lang="en-US" sz="2105">
                <a:solidFill>
                  <a:srgbClr val="062409"/>
                </a:solidFill>
                <a:latin typeface="Glacial Indifference"/>
                <a:ea typeface="Glacial Indifference"/>
                <a:cs typeface="Glacial Indifference"/>
                <a:sym typeface="Glacial Indifference"/>
              </a:rPr>
              <a:t>Address IPPU (Industrial Processes and Product Use)</a:t>
            </a:r>
          </a:p>
          <a:p>
            <a:pPr algn="l" marL="909316" indent="-303105" lvl="2">
              <a:lnSpc>
                <a:spcPts val="2948"/>
              </a:lnSpc>
              <a:spcBef>
                <a:spcPct val="0"/>
              </a:spcBef>
              <a:buFont typeface="Arial"/>
              <a:buChar char="⚬"/>
            </a:pPr>
            <a:r>
              <a:rPr lang="en-US" sz="2105">
                <a:solidFill>
                  <a:srgbClr val="062409"/>
                </a:solidFill>
                <a:latin typeface="Glacial Indifference"/>
                <a:ea typeface="Glacial Indifference"/>
                <a:cs typeface="Glacial Indifference"/>
                <a:sym typeface="Glacial Indifference"/>
              </a:rPr>
              <a:t>Transition to low-carbon technologies in industrial processes (e.g., cement, steel production).</a:t>
            </a:r>
          </a:p>
          <a:p>
            <a:pPr algn="l" marL="909316" indent="-303105" lvl="2">
              <a:lnSpc>
                <a:spcPts val="2948"/>
              </a:lnSpc>
              <a:spcBef>
                <a:spcPct val="0"/>
              </a:spcBef>
              <a:buFont typeface="Arial"/>
              <a:buChar char="⚬"/>
            </a:pPr>
            <a:r>
              <a:rPr lang="en-US" sz="2105">
                <a:solidFill>
                  <a:srgbClr val="062409"/>
                </a:solidFill>
                <a:latin typeface="Glacial Indifference"/>
                <a:ea typeface="Glacial Indifference"/>
                <a:cs typeface="Glacial Indifference"/>
                <a:sym typeface="Glacial Indifference"/>
              </a:rPr>
              <a:t>Encourage circular economy models, focusing on reducing waste and increasing resource efficiency in industries.</a:t>
            </a:r>
          </a:p>
          <a:p>
            <a:pPr algn="l" marL="454658" indent="-227329" lvl="1">
              <a:lnSpc>
                <a:spcPts val="2948"/>
              </a:lnSpc>
              <a:spcBef>
                <a:spcPct val="0"/>
              </a:spcBef>
              <a:buAutoNum type="arabicPeriod" startAt="1"/>
            </a:pPr>
            <a:r>
              <a:rPr lang="en-US" sz="2105">
                <a:solidFill>
                  <a:srgbClr val="062409"/>
                </a:solidFill>
                <a:latin typeface="Glacial Indifference"/>
                <a:ea typeface="Glacial Indifference"/>
                <a:cs typeface="Glacial Indifference"/>
                <a:sym typeface="Glacial Indifference"/>
              </a:rPr>
              <a:t>Optimize Food Transport Emissions</a:t>
            </a:r>
          </a:p>
          <a:p>
            <a:pPr algn="l" marL="909316" indent="-303105" lvl="2">
              <a:lnSpc>
                <a:spcPts val="2948"/>
              </a:lnSpc>
              <a:spcBef>
                <a:spcPct val="0"/>
              </a:spcBef>
              <a:buFont typeface="Arial"/>
              <a:buChar char="⚬"/>
            </a:pPr>
            <a:r>
              <a:rPr lang="en-US" sz="2105">
                <a:solidFill>
                  <a:srgbClr val="062409"/>
                </a:solidFill>
                <a:latin typeface="Glacial Indifference"/>
                <a:ea typeface="Glacial Indifference"/>
                <a:cs typeface="Glacial Indifference"/>
                <a:sym typeface="Glacial Indifference"/>
              </a:rPr>
              <a:t>Support local food production to reduce the carbon footprint of food transportation.</a:t>
            </a:r>
          </a:p>
          <a:p>
            <a:pPr algn="l" marL="909316" indent="-303105" lvl="2">
              <a:lnSpc>
                <a:spcPts val="2948"/>
              </a:lnSpc>
              <a:spcBef>
                <a:spcPct val="0"/>
              </a:spcBef>
              <a:buFont typeface="Arial"/>
              <a:buChar char="⚬"/>
            </a:pPr>
            <a:r>
              <a:rPr lang="en-US" sz="2105">
                <a:solidFill>
                  <a:srgbClr val="062409"/>
                </a:solidFill>
                <a:latin typeface="Glacial Indifference"/>
                <a:ea typeface="Glacial Indifference"/>
                <a:cs typeface="Glacial Indifference"/>
                <a:sym typeface="Glacial Indifference"/>
              </a:rPr>
              <a:t>Promote greener transportation options, such as electric vehicles and efficient logistics systems.</a:t>
            </a:r>
          </a:p>
          <a:p>
            <a:pPr algn="l" marL="454658" indent="-227329" lvl="1">
              <a:lnSpc>
                <a:spcPts val="2948"/>
              </a:lnSpc>
              <a:spcBef>
                <a:spcPct val="0"/>
              </a:spcBef>
              <a:buAutoNum type="arabicPeriod" startAt="1"/>
            </a:pPr>
            <a:r>
              <a:rPr lang="en-US" sz="2105">
                <a:solidFill>
                  <a:srgbClr val="062409"/>
                </a:solidFill>
                <a:latin typeface="Glacial Indifference"/>
                <a:ea typeface="Glacial Indifference"/>
                <a:cs typeface="Glacial Indifference"/>
                <a:sym typeface="Glacial Indifference"/>
              </a:rPr>
              <a:t>Protect and Restore Forest Land</a:t>
            </a:r>
          </a:p>
          <a:p>
            <a:pPr algn="l" marL="909316" indent="-303105" lvl="2">
              <a:lnSpc>
                <a:spcPts val="2948"/>
              </a:lnSpc>
              <a:spcBef>
                <a:spcPct val="0"/>
              </a:spcBef>
              <a:buFont typeface="Arial"/>
              <a:buChar char="⚬"/>
            </a:pPr>
            <a:r>
              <a:rPr lang="en-US" sz="2105">
                <a:solidFill>
                  <a:srgbClr val="062409"/>
                </a:solidFill>
                <a:latin typeface="Glacial Indifference"/>
                <a:ea typeface="Glacial Indifference"/>
                <a:cs typeface="Glacial Indifference"/>
                <a:sym typeface="Glacial Indifference"/>
              </a:rPr>
              <a:t>Strengthen policies for forest conservation and reforestation to act as carbon sinks.</a:t>
            </a:r>
          </a:p>
          <a:p>
            <a:pPr algn="l" marL="909316" indent="-303105" lvl="2">
              <a:lnSpc>
                <a:spcPts val="2948"/>
              </a:lnSpc>
              <a:spcBef>
                <a:spcPct val="0"/>
              </a:spcBef>
              <a:buFont typeface="Arial"/>
              <a:buChar char="⚬"/>
            </a:pPr>
            <a:r>
              <a:rPr lang="en-US" sz="2105">
                <a:solidFill>
                  <a:srgbClr val="062409"/>
                </a:solidFill>
                <a:latin typeface="Glacial Indifference"/>
                <a:ea typeface="Glacial Indifference"/>
                <a:cs typeface="Glacial Indifference"/>
                <a:sym typeface="Glacial Indifference"/>
              </a:rPr>
              <a:t>Promote sustainable land use practices to balance agricultural needs with ecosystem preservation.</a:t>
            </a:r>
          </a:p>
          <a:p>
            <a:pPr algn="l">
              <a:lnSpc>
                <a:spcPts val="2948"/>
              </a:lnSpc>
              <a:spcBef>
                <a:spcPct val="0"/>
              </a:spcBef>
            </a:pPr>
          </a:p>
        </p:txBody>
      </p:sp>
      <p:sp>
        <p:nvSpPr>
          <p:cNvPr name="Freeform 6" id="6"/>
          <p:cNvSpPr/>
          <p:nvPr/>
        </p:nvSpPr>
        <p:spPr>
          <a:xfrm flipH="false" flipV="false" rot="0">
            <a:off x="15305776" y="7163177"/>
            <a:ext cx="2528333" cy="2594289"/>
          </a:xfrm>
          <a:custGeom>
            <a:avLst/>
            <a:gdLst/>
            <a:ahLst/>
            <a:cxnLst/>
            <a:rect r="r" b="b" t="t" l="l"/>
            <a:pathLst>
              <a:path h="2594289" w="2528333">
                <a:moveTo>
                  <a:pt x="0" y="0"/>
                </a:moveTo>
                <a:lnTo>
                  <a:pt x="2528333" y="0"/>
                </a:lnTo>
                <a:lnTo>
                  <a:pt x="2528333" y="2594289"/>
                </a:lnTo>
                <a:lnTo>
                  <a:pt x="0" y="2594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388442" y="783108"/>
            <a:ext cx="10019435" cy="902970"/>
          </a:xfrm>
          <a:prstGeom prst="rect">
            <a:avLst/>
          </a:prstGeom>
        </p:spPr>
        <p:txBody>
          <a:bodyPr anchor="t" rtlCol="false" tIns="0" lIns="0" bIns="0" rIns="0">
            <a:spAutoFit/>
          </a:bodyPr>
          <a:lstStyle/>
          <a:p>
            <a:pPr algn="l" marL="0" indent="0" lvl="0">
              <a:lnSpc>
                <a:spcPts val="7139"/>
              </a:lnSpc>
              <a:spcBef>
                <a:spcPct val="0"/>
              </a:spcBef>
            </a:pPr>
            <a:r>
              <a:rPr lang="en-US" b="true" sz="5999">
                <a:solidFill>
                  <a:srgbClr val="FFFFFF"/>
                </a:solidFill>
                <a:latin typeface="Akzidenz-Grotesk Heavy"/>
                <a:ea typeface="Akzidenz-Grotesk Heavy"/>
                <a:cs typeface="Akzidenz-Grotesk Heavy"/>
                <a:sym typeface="Akzidenz-Grotesk Heavy"/>
              </a:rPr>
              <a:t>Policy Recommendations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DAGYUN_Yr_o</dc:identifier>
  <dcterms:modified xsi:type="dcterms:W3CDTF">2011-08-01T06:04:30Z</dcterms:modified>
  <cp:revision>1</cp:revision>
  <dc:title>Green and White Simple Saving The Earth Presentation</dc:title>
</cp:coreProperties>
</file>